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5" r:id="rId1"/>
    <p:sldMasterId id="2147483697" r:id="rId2"/>
    <p:sldMasterId id="2147483709" r:id="rId3"/>
  </p:sldMasterIdLst>
  <p:notesMasterIdLst>
    <p:notesMasterId r:id="rId21"/>
  </p:notesMasterIdLst>
  <p:handoutMasterIdLst>
    <p:handoutMasterId r:id="rId22"/>
  </p:handoutMasterIdLst>
  <p:sldIdLst>
    <p:sldId id="256" r:id="rId4"/>
    <p:sldId id="283" r:id="rId5"/>
    <p:sldId id="287" r:id="rId6"/>
    <p:sldId id="298" r:id="rId7"/>
    <p:sldId id="299" r:id="rId8"/>
    <p:sldId id="289" r:id="rId9"/>
    <p:sldId id="290" r:id="rId10"/>
    <p:sldId id="294" r:id="rId11"/>
    <p:sldId id="297" r:id="rId12"/>
    <p:sldId id="292" r:id="rId13"/>
    <p:sldId id="296" r:id="rId14"/>
    <p:sldId id="277" r:id="rId15"/>
    <p:sldId id="279" r:id="rId16"/>
    <p:sldId id="278" r:id="rId17"/>
    <p:sldId id="281" r:id="rId18"/>
    <p:sldId id="295" r:id="rId19"/>
    <p:sldId id="300" r:id="rId20"/>
  </p:sldIdLst>
  <p:sldSz cx="12192000" cy="6858000"/>
  <p:notesSz cx="9928225" cy="67976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9pPr>
  </p:defaultTextStyle>
  <p:extLst>
    <p:ext uri="{EFAFB233-063F-42B5-8137-9DF3F51BA10A}">
      <p15:sldGuideLst xmlns:p15="http://schemas.microsoft.com/office/powerpoint/2012/main" xmlns="">
        <p15:guide id="1" orient="horz" pos="2160">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2EB"/>
          </a:solidFill>
        </a:fill>
      </a:tcStyle>
    </a:wholeTbl>
    <a:band2H>
      <a:tcTxStyle/>
      <a:tcStyle>
        <a:tcBdr/>
        <a:fill>
          <a:solidFill>
            <a:srgbClr val="E8EAF5"/>
          </a:solidFill>
        </a:fill>
      </a:tcStyle>
    </a:band2H>
    <a:firstCol>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2EB"/>
          </a:solidFill>
        </a:fill>
      </a:tcStyle>
    </a:firstCol>
    <a:lastRow>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AF5"/>
          </a:solidFill>
        </a:fill>
      </a:tcStyle>
    </a:lastRow>
    <a:firstRow>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AF5"/>
          </a:solidFill>
        </a:fill>
      </a:tcStyle>
    </a:firstRow>
  </a:tblStyle>
  <a:tblStyle styleId="{C7B018BB-80A7-4F77-B60F-C8B233D01FF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2EB"/>
          </a:solidFill>
        </a:fill>
      </a:tcStyle>
    </a:wholeTbl>
    <a:band2H>
      <a:tcTxStyle/>
      <a:tcStyle>
        <a:tcBdr/>
        <a:fill>
          <a:solidFill>
            <a:srgbClr val="E8EAF5"/>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F7CF"/>
          </a:solidFill>
        </a:fill>
      </a:tcStyle>
    </a:wholeTbl>
    <a:band2H>
      <a:tcTxStyle/>
      <a:tcStyle>
        <a:tcBdr/>
        <a:fill>
          <a:solidFill>
            <a:srgbClr val="F0FBE9"/>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CDCB"/>
          </a:solidFill>
        </a:fill>
      </a:tcStyle>
    </a:wholeTbl>
    <a:band2H>
      <a:tcTxStyle/>
      <a:tcStyle>
        <a:tcBdr/>
        <a:fill>
          <a:solidFill>
            <a:srgbClr val="FCE8E7"/>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70" d="100"/>
          <a:sy n="70" d="100"/>
        </p:scale>
        <p:origin x="-720" y="-72"/>
      </p:cViewPr>
      <p:guideLst>
        <p:guide orient="horz" pos="2160"/>
        <p:guide pos="384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231" cy="33988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623698" y="0"/>
            <a:ext cx="4302231" cy="339884"/>
          </a:xfrm>
          <a:prstGeom prst="rect">
            <a:avLst/>
          </a:prstGeom>
        </p:spPr>
        <p:txBody>
          <a:bodyPr vert="horz" lIns="91440" tIns="45720" rIns="91440" bIns="45720" rtlCol="0"/>
          <a:lstStyle>
            <a:lvl1pPr algn="r">
              <a:defRPr sz="1200"/>
            </a:lvl1pPr>
          </a:lstStyle>
          <a:p>
            <a:fld id="{20F8CF26-CE4A-4555-AB11-D0E63D426EAD}" type="datetimeFigureOut">
              <a:rPr lang="ru-RU" smtClean="0"/>
              <a:pPr/>
              <a:t>17.03.2021</a:t>
            </a:fld>
            <a:endParaRPr lang="ru-RU"/>
          </a:p>
        </p:txBody>
      </p:sp>
      <p:sp>
        <p:nvSpPr>
          <p:cNvPr id="4" name="Нижний колонтитул 3"/>
          <p:cNvSpPr>
            <a:spLocks noGrp="1"/>
          </p:cNvSpPr>
          <p:nvPr>
            <p:ph type="ftr" sz="quarter" idx="2"/>
          </p:nvPr>
        </p:nvSpPr>
        <p:spPr>
          <a:xfrm>
            <a:off x="1" y="6456612"/>
            <a:ext cx="4302231" cy="339884"/>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623698" y="6456612"/>
            <a:ext cx="4302231" cy="339884"/>
          </a:xfrm>
          <a:prstGeom prst="rect">
            <a:avLst/>
          </a:prstGeom>
        </p:spPr>
        <p:txBody>
          <a:bodyPr vert="horz" lIns="91440" tIns="45720" rIns="91440" bIns="45720" rtlCol="0" anchor="b"/>
          <a:lstStyle>
            <a:lvl1pPr algn="r">
              <a:defRPr sz="1200"/>
            </a:lvl1pPr>
          </a:lstStyle>
          <a:p>
            <a:fld id="{AC32900E-8253-4891-A6A8-F105DF0CA716}" type="slidenum">
              <a:rPr lang="ru-RU" smtClean="0"/>
              <a:pPr/>
              <a:t>‹#›</a:t>
            </a:fld>
            <a:endParaRPr lang="ru-RU"/>
          </a:p>
        </p:txBody>
      </p:sp>
    </p:spTree>
    <p:extLst>
      <p:ext uri="{BB962C8B-B14F-4D97-AF65-F5344CB8AC3E}">
        <p14:creationId xmlns:p14="http://schemas.microsoft.com/office/powerpoint/2010/main" xmlns="" val="3046728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xfrm>
            <a:off x="2698750" y="509588"/>
            <a:ext cx="4530725" cy="2549525"/>
          </a:xfrm>
          <a:prstGeom prst="rect">
            <a:avLst/>
          </a:prstGeom>
        </p:spPr>
        <p:txBody>
          <a:bodyPr/>
          <a:lstStyle/>
          <a:p>
            <a:endParaRPr/>
          </a:p>
        </p:txBody>
      </p:sp>
      <p:sp>
        <p:nvSpPr>
          <p:cNvPr id="121" name="Shape 121"/>
          <p:cNvSpPr>
            <a:spLocks noGrp="1"/>
          </p:cNvSpPr>
          <p:nvPr>
            <p:ph type="body" sz="quarter" idx="1"/>
          </p:nvPr>
        </p:nvSpPr>
        <p:spPr>
          <a:xfrm>
            <a:off x="1323764" y="3228896"/>
            <a:ext cx="7280699" cy="3058954"/>
          </a:xfrm>
          <a:prstGeom prst="rect">
            <a:avLst/>
          </a:prstGeom>
        </p:spPr>
        <p:txBody>
          <a:bodyPr/>
          <a:lstStyle/>
          <a:p>
            <a:endParaRPr/>
          </a:p>
        </p:txBody>
      </p:sp>
    </p:spTree>
    <p:extLst>
      <p:ext uri="{BB962C8B-B14F-4D97-AF65-F5344CB8AC3E}">
        <p14:creationId xmlns:p14="http://schemas.microsoft.com/office/powerpoint/2010/main" xmlns="" val="2990769745"/>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3" y="2130445"/>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3575881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3780096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7" y="4406917"/>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7" y="2906716"/>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336209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12800" y="1600209"/>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8229603" y="1600209"/>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108340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78" y="21748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8" name="Нижний колонтитул 7"/>
          <p:cNvSpPr>
            <a:spLocks noGrp="1"/>
          </p:cNvSpPr>
          <p:nvPr>
            <p:ph type="ftr" sz="quarter" idx="11"/>
          </p:nvPr>
        </p:nvSpPr>
        <p:spPr/>
        <p:txBody>
          <a:bodyPr/>
          <a:lstStyle/>
          <a:p>
            <a:endParaRPr kumimoji="0" lang="en-US"/>
          </a:p>
        </p:txBody>
      </p:sp>
      <p:sp>
        <p:nvSpPr>
          <p:cNvPr id="9" name="Номер слайда 8"/>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951718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4" name="Нижний колонтитул 3"/>
          <p:cNvSpPr>
            <a:spLocks noGrp="1"/>
          </p:cNvSpPr>
          <p:nvPr>
            <p:ph type="ftr" sz="quarter" idx="11"/>
          </p:nvPr>
        </p:nvSpPr>
        <p:spPr/>
        <p:txBody>
          <a:bodyPr/>
          <a:lstStyle/>
          <a:p>
            <a:endParaRPr kumimoji="0" lang="en-US" dirty="0"/>
          </a:p>
        </p:txBody>
      </p:sp>
      <p:sp>
        <p:nvSpPr>
          <p:cNvPr id="5" name="Номер слайда 4"/>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561187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4003939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6" y="27307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6"/>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740460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3"/>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8"/>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dirty="0"/>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666882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111936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55"/>
            <a:ext cx="36576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12800" y="274655"/>
            <a:ext cx="107696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3/17/2021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3670574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4" y="2130432"/>
            <a:ext cx="10363200" cy="1470026"/>
          </a:xfrm>
        </p:spPr>
        <p:txBody>
          <a:bodyPr/>
          <a:lstStyle/>
          <a:p>
            <a:r>
              <a:rPr lang="ru-RU"/>
              <a:t>Образец заголовка</a:t>
            </a:r>
          </a:p>
        </p:txBody>
      </p:sp>
      <p:sp>
        <p:nvSpPr>
          <p:cNvPr id="3" name="Подзаголовок 2"/>
          <p:cNvSpPr>
            <a:spLocks noGrp="1"/>
          </p:cNvSpPr>
          <p:nvPr>
            <p:ph type="subTitle" idx="1"/>
          </p:nvPr>
        </p:nvSpPr>
        <p:spPr>
          <a:xfrm>
            <a:off x="1828804" y="3886200"/>
            <a:ext cx="85344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222767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51709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8"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8" y="2906715"/>
            <a:ext cx="103632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1069117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4"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1"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34266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6"/>
            <a:ext cx="5386917"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7"/>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74" y="1535116"/>
            <a:ext cx="5389033"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74" y="2174877"/>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4156588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49575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334791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1"/>
            <a:ext cx="4011084" cy="1162051"/>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5" y="273058"/>
            <a:ext cx="6815666"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7"/>
            <a:ext cx="4011084"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3654626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1"/>
            <a:ext cx="7315200" cy="566739"/>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7"/>
            <a:ext cx="7315200" cy="4114800"/>
          </a:xfrm>
        </p:spPr>
        <p:txBody>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endParaRPr lang="ru-RU"/>
          </a:p>
        </p:txBody>
      </p:sp>
      <p:sp>
        <p:nvSpPr>
          <p:cNvPr id="4" name="Текст 3"/>
          <p:cNvSpPr>
            <a:spLocks noGrp="1"/>
          </p:cNvSpPr>
          <p:nvPr>
            <p:ph type="body" sz="half" idx="2"/>
          </p:nvPr>
        </p:nvSpPr>
        <p:spPr>
          <a:xfrm>
            <a:off x="2389717" y="5367347"/>
            <a:ext cx="7315200" cy="8048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046038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2918158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1" y="274640"/>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4" y="274640"/>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234398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2" y="2130432"/>
            <a:ext cx="10363200" cy="1470026"/>
          </a:xfrm>
        </p:spPr>
        <p:txBody>
          <a:bodyPr/>
          <a:lstStyle/>
          <a:p>
            <a:r>
              <a:rPr lang="ru-RU"/>
              <a:t>Образец заголовка</a:t>
            </a:r>
          </a:p>
        </p:txBody>
      </p:sp>
      <p:sp>
        <p:nvSpPr>
          <p:cNvPr id="3" name="Подзаголовок 2"/>
          <p:cNvSpPr>
            <a:spLocks noGrp="1"/>
          </p:cNvSpPr>
          <p:nvPr>
            <p:ph type="subTitle" idx="1"/>
          </p:nvPr>
        </p:nvSpPr>
        <p:spPr>
          <a:xfrm>
            <a:off x="1828802" y="3886200"/>
            <a:ext cx="85344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2069886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4079511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6"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6" y="2906713"/>
            <a:ext cx="103632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4208790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2"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1"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23025546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4"/>
            <a:ext cx="5386917"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74" y="1535114"/>
            <a:ext cx="5389033"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394149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12797299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622166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49"/>
            <a:ext cx="4011084" cy="1162051"/>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5" y="273058"/>
            <a:ext cx="6815666"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5"/>
            <a:ext cx="4011084"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35114544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1"/>
            <a:ext cx="7315200" cy="566739"/>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endParaRPr lang="ru-RU"/>
          </a:p>
        </p:txBody>
      </p:sp>
      <p:sp>
        <p:nvSpPr>
          <p:cNvPr id="4" name="Текст 3"/>
          <p:cNvSpPr>
            <a:spLocks noGrp="1"/>
          </p:cNvSpPr>
          <p:nvPr>
            <p:ph type="body" sz="half" idx="2"/>
          </p:nvPr>
        </p:nvSpPr>
        <p:spPr>
          <a:xfrm>
            <a:off x="2389717" y="5367345"/>
            <a:ext cx="7315200" cy="8048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2232512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4065967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1" y="274640"/>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2" y="274640"/>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17.03.2021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xmlns="" val="2617964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23000"/>
              </a:schemeClr>
            </a:gs>
            <a:gs pos="50000">
              <a:schemeClr val="accent1">
                <a:tint val="44500"/>
                <a:satMod val="160000"/>
                <a:alpha val="82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1" y="1600209"/>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1" y="635636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9D21D778-B565-4D7E-94D7-64010A445B68}" type="datetimeFigureOut">
              <a:rPr lang="en-US" smtClean="0"/>
              <a:pPr algn="r" eaLnBrk="1" latinLnBrk="0" hangingPunct="1"/>
              <a:t>3/17/2021</a:t>
            </a:fld>
            <a:endParaRPr lang="en-US" sz="1400" dirty="0">
              <a:solidFill>
                <a:srgbClr val="FFFFFF"/>
              </a:solidFill>
            </a:endParaRPr>
          </a:p>
        </p:txBody>
      </p:sp>
      <p:sp>
        <p:nvSpPr>
          <p:cNvPr id="5" name="Нижний колонтитул 4"/>
          <p:cNvSpPr>
            <a:spLocks noGrp="1"/>
          </p:cNvSpPr>
          <p:nvPr>
            <p:ph type="ftr" sz="quarter" idx="3"/>
          </p:nvPr>
        </p:nvSpPr>
        <p:spPr>
          <a:xfrm>
            <a:off x="4165603" y="635636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Номер слайда 5"/>
          <p:cNvSpPr>
            <a:spLocks noGrp="1"/>
          </p:cNvSpPr>
          <p:nvPr>
            <p:ph type="sldNum" sz="quarter" idx="4"/>
          </p:nvPr>
        </p:nvSpPr>
        <p:spPr>
          <a:xfrm>
            <a:off x="8737601" y="635636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ru-RU" smtClean="0"/>
              <a:pPr/>
              <a:t>‹#›</a:t>
            </a:fld>
            <a:endParaRPr lang="ru-RU"/>
          </a:p>
        </p:txBody>
      </p:sp>
    </p:spTree>
    <p:extLst>
      <p:ext uri="{BB962C8B-B14F-4D97-AF65-F5344CB8AC3E}">
        <p14:creationId xmlns:p14="http://schemas.microsoft.com/office/powerpoint/2010/main" xmlns="" val="296688705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32" tIns="45716" rIns="91432" bIns="45716" rtlCol="0" anchor="ctr">
            <a:normAutofit/>
          </a:bodyPr>
          <a:lstStyle/>
          <a:p>
            <a:r>
              <a:rPr lang="ru-RU"/>
              <a:t>Образец заголовка</a:t>
            </a:r>
          </a:p>
        </p:txBody>
      </p:sp>
      <p:sp>
        <p:nvSpPr>
          <p:cNvPr id="3" name="Текст 2"/>
          <p:cNvSpPr>
            <a:spLocks noGrp="1"/>
          </p:cNvSpPr>
          <p:nvPr>
            <p:ph type="body" idx="1"/>
          </p:nvPr>
        </p:nvSpPr>
        <p:spPr>
          <a:xfrm>
            <a:off x="609601" y="1600204"/>
            <a:ext cx="10972800" cy="4525963"/>
          </a:xfrm>
          <a:prstGeom prst="rect">
            <a:avLst/>
          </a:prstGeom>
        </p:spPr>
        <p:txBody>
          <a:bodyPr vert="horz" lIns="91432" tIns="45716" rIns="91432" bIns="4571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1" y="6356352"/>
            <a:ext cx="28448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914310" hangingPunct="1"/>
            <a:fld id="{5B106E36-FD25-4E2D-B0AA-010F637433A0}" type="datetimeFigureOut">
              <a:rPr lang="ru-RU" kern="1200" smtClean="0">
                <a:solidFill>
                  <a:prstClr val="black">
                    <a:tint val="75000"/>
                  </a:prstClr>
                </a:solidFill>
                <a:latin typeface="Calibri"/>
                <a:ea typeface="+mn-ea"/>
                <a:cs typeface="+mn-cs"/>
              </a:rPr>
              <a:pPr defTabSz="914310" hangingPunct="1"/>
              <a:t>17.03.2021</a:t>
            </a:fld>
            <a:endParaRPr lang="ru-RU" kern="1200">
              <a:solidFill>
                <a:prstClr val="black">
                  <a:tint val="75000"/>
                </a:prstClr>
              </a:solidFill>
              <a:latin typeface="Calibri"/>
              <a:ea typeface="+mn-ea"/>
              <a:cs typeface="+mn-cs"/>
            </a:endParaRPr>
          </a:p>
        </p:txBody>
      </p:sp>
      <p:sp>
        <p:nvSpPr>
          <p:cNvPr id="5" name="Нижний колонтитул 4"/>
          <p:cNvSpPr>
            <a:spLocks noGrp="1"/>
          </p:cNvSpPr>
          <p:nvPr>
            <p:ph type="ftr" sz="quarter" idx="3"/>
          </p:nvPr>
        </p:nvSpPr>
        <p:spPr>
          <a:xfrm>
            <a:off x="4165604" y="6356352"/>
            <a:ext cx="38608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914310" hangingPunct="1"/>
            <a:endParaRPr lang="ru-RU" kern="1200">
              <a:solidFill>
                <a:prstClr val="black">
                  <a:tint val="75000"/>
                </a:prstClr>
              </a:solidFill>
              <a:latin typeface="Calibri"/>
              <a:ea typeface="+mn-ea"/>
              <a:cs typeface="+mn-cs"/>
            </a:endParaRPr>
          </a:p>
        </p:txBody>
      </p:sp>
      <p:sp>
        <p:nvSpPr>
          <p:cNvPr id="6" name="Номер слайда 5"/>
          <p:cNvSpPr>
            <a:spLocks noGrp="1"/>
          </p:cNvSpPr>
          <p:nvPr>
            <p:ph type="sldNum" sz="quarter" idx="4"/>
          </p:nvPr>
        </p:nvSpPr>
        <p:spPr>
          <a:xfrm>
            <a:off x="8737601" y="6356352"/>
            <a:ext cx="28448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914310" hangingPunct="1"/>
            <a:fld id="{725C68B6-61C2-468F-89AB-4B9F7531AA68}" type="slidenum">
              <a:rPr lang="ru-RU" kern="1200" smtClean="0">
                <a:solidFill>
                  <a:prstClr val="black">
                    <a:tint val="75000"/>
                  </a:prstClr>
                </a:solidFill>
                <a:latin typeface="Calibri"/>
                <a:ea typeface="+mn-ea"/>
                <a:cs typeface="+mn-cs"/>
              </a:rPr>
              <a:pPr defTabSz="914310" hangingPunct="1"/>
              <a:t>‹#›</a:t>
            </a:fld>
            <a:endParaRPr lang="ru-RU"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xmlns="" val="140158721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310" rtl="0" eaLnBrk="1" latinLnBrk="0" hangingPunct="1">
        <a:spcBef>
          <a:spcPct val="0"/>
        </a:spcBef>
        <a:buNone/>
        <a:defRPr sz="4400" kern="1200">
          <a:solidFill>
            <a:schemeClr val="tx1"/>
          </a:solidFill>
          <a:latin typeface="+mj-lt"/>
          <a:ea typeface="+mj-ea"/>
          <a:cs typeface="+mj-cs"/>
        </a:defRPr>
      </a:lvl1pPr>
    </p:titleStyle>
    <p:bodyStyle>
      <a:lvl1pPr marL="342866" indent="-342866" algn="l" defTabSz="91431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7" indent="-285722" algn="l" defTabSz="91431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7" indent="-228576" algn="l" defTabSz="91431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40"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5"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10" rtl="0" eaLnBrk="1" latinLnBrk="0" hangingPunct="1">
        <a:defRPr sz="1800" kern="1200">
          <a:solidFill>
            <a:schemeClr val="tx1"/>
          </a:solidFill>
          <a:latin typeface="+mn-lt"/>
          <a:ea typeface="+mn-ea"/>
          <a:cs typeface="+mn-cs"/>
        </a:defRPr>
      </a:lvl1pPr>
      <a:lvl2pPr marL="457154" algn="l" defTabSz="914310" rtl="0" eaLnBrk="1" latinLnBrk="0" hangingPunct="1">
        <a:defRPr sz="1800" kern="1200">
          <a:solidFill>
            <a:schemeClr val="tx1"/>
          </a:solidFill>
          <a:latin typeface="+mn-lt"/>
          <a:ea typeface="+mn-ea"/>
          <a:cs typeface="+mn-cs"/>
        </a:defRPr>
      </a:lvl2pPr>
      <a:lvl3pPr marL="914310" algn="l" defTabSz="914310" rtl="0" eaLnBrk="1" latinLnBrk="0" hangingPunct="1">
        <a:defRPr sz="1800" kern="1200">
          <a:solidFill>
            <a:schemeClr val="tx1"/>
          </a:solidFill>
          <a:latin typeface="+mn-lt"/>
          <a:ea typeface="+mn-ea"/>
          <a:cs typeface="+mn-cs"/>
        </a:defRPr>
      </a:lvl3pPr>
      <a:lvl4pPr marL="1371464" algn="l" defTabSz="914310" rtl="0" eaLnBrk="1" latinLnBrk="0" hangingPunct="1">
        <a:defRPr sz="1800" kern="1200">
          <a:solidFill>
            <a:schemeClr val="tx1"/>
          </a:solidFill>
          <a:latin typeface="+mn-lt"/>
          <a:ea typeface="+mn-ea"/>
          <a:cs typeface="+mn-cs"/>
        </a:defRPr>
      </a:lvl4pPr>
      <a:lvl5pPr marL="1828619" algn="l" defTabSz="914310" rtl="0" eaLnBrk="1" latinLnBrk="0" hangingPunct="1">
        <a:defRPr sz="1800" kern="1200">
          <a:solidFill>
            <a:schemeClr val="tx1"/>
          </a:solidFill>
          <a:latin typeface="+mn-lt"/>
          <a:ea typeface="+mn-ea"/>
          <a:cs typeface="+mn-cs"/>
        </a:defRPr>
      </a:lvl5pPr>
      <a:lvl6pPr marL="2285772" algn="l" defTabSz="914310" rtl="0" eaLnBrk="1" latinLnBrk="0" hangingPunct="1">
        <a:defRPr sz="1800" kern="1200">
          <a:solidFill>
            <a:schemeClr val="tx1"/>
          </a:solidFill>
          <a:latin typeface="+mn-lt"/>
          <a:ea typeface="+mn-ea"/>
          <a:cs typeface="+mn-cs"/>
        </a:defRPr>
      </a:lvl6pPr>
      <a:lvl7pPr marL="2742926" algn="l" defTabSz="914310" rtl="0" eaLnBrk="1" latinLnBrk="0" hangingPunct="1">
        <a:defRPr sz="1800" kern="1200">
          <a:solidFill>
            <a:schemeClr val="tx1"/>
          </a:solidFill>
          <a:latin typeface="+mn-lt"/>
          <a:ea typeface="+mn-ea"/>
          <a:cs typeface="+mn-cs"/>
        </a:defRPr>
      </a:lvl7pPr>
      <a:lvl8pPr marL="3200080" algn="l" defTabSz="914310" rtl="0" eaLnBrk="1" latinLnBrk="0" hangingPunct="1">
        <a:defRPr sz="1800" kern="1200">
          <a:solidFill>
            <a:schemeClr val="tx1"/>
          </a:solidFill>
          <a:latin typeface="+mn-lt"/>
          <a:ea typeface="+mn-ea"/>
          <a:cs typeface="+mn-cs"/>
        </a:defRPr>
      </a:lvl8pPr>
      <a:lvl9pPr marL="3657235" algn="l" defTabSz="91431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32" tIns="45716" rIns="91432" bIns="45716" rtlCol="0" anchor="ctr">
            <a:normAutofit/>
          </a:bodyPr>
          <a:lstStyle/>
          <a:p>
            <a:r>
              <a:rPr lang="ru-RU"/>
              <a:t>Образец заголовка</a:t>
            </a:r>
          </a:p>
        </p:txBody>
      </p:sp>
      <p:sp>
        <p:nvSpPr>
          <p:cNvPr id="3" name="Текст 2"/>
          <p:cNvSpPr>
            <a:spLocks noGrp="1"/>
          </p:cNvSpPr>
          <p:nvPr>
            <p:ph type="body" idx="1"/>
          </p:nvPr>
        </p:nvSpPr>
        <p:spPr>
          <a:xfrm>
            <a:off x="609601" y="1600202"/>
            <a:ext cx="10972800" cy="4525963"/>
          </a:xfrm>
          <a:prstGeom prst="rect">
            <a:avLst/>
          </a:prstGeom>
        </p:spPr>
        <p:txBody>
          <a:bodyPr vert="horz" lIns="91432" tIns="45716" rIns="91432" bIns="4571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1" y="6356352"/>
            <a:ext cx="28448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914310" hangingPunct="1"/>
            <a:fld id="{5B106E36-FD25-4E2D-B0AA-010F637433A0}" type="datetimeFigureOut">
              <a:rPr lang="ru-RU" kern="1200" smtClean="0">
                <a:solidFill>
                  <a:prstClr val="black">
                    <a:tint val="75000"/>
                  </a:prstClr>
                </a:solidFill>
                <a:latin typeface="Calibri"/>
                <a:ea typeface="+mn-ea"/>
                <a:cs typeface="+mn-cs"/>
              </a:rPr>
              <a:pPr defTabSz="914310" hangingPunct="1"/>
              <a:t>17.03.2021</a:t>
            </a:fld>
            <a:endParaRPr lang="ru-RU" kern="1200">
              <a:solidFill>
                <a:prstClr val="black">
                  <a:tint val="75000"/>
                </a:prstClr>
              </a:solidFill>
              <a:latin typeface="Calibri"/>
              <a:ea typeface="+mn-ea"/>
              <a:cs typeface="+mn-cs"/>
            </a:endParaRPr>
          </a:p>
        </p:txBody>
      </p:sp>
      <p:sp>
        <p:nvSpPr>
          <p:cNvPr id="5" name="Нижний колонтитул 4"/>
          <p:cNvSpPr>
            <a:spLocks noGrp="1"/>
          </p:cNvSpPr>
          <p:nvPr>
            <p:ph type="ftr" sz="quarter" idx="3"/>
          </p:nvPr>
        </p:nvSpPr>
        <p:spPr>
          <a:xfrm>
            <a:off x="4165602" y="6356352"/>
            <a:ext cx="38608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914310" hangingPunct="1"/>
            <a:endParaRPr lang="ru-RU" kern="1200">
              <a:solidFill>
                <a:prstClr val="black">
                  <a:tint val="75000"/>
                </a:prstClr>
              </a:solidFill>
              <a:latin typeface="Calibri"/>
              <a:ea typeface="+mn-ea"/>
              <a:cs typeface="+mn-cs"/>
            </a:endParaRPr>
          </a:p>
        </p:txBody>
      </p:sp>
      <p:sp>
        <p:nvSpPr>
          <p:cNvPr id="6" name="Номер слайда 5"/>
          <p:cNvSpPr>
            <a:spLocks noGrp="1"/>
          </p:cNvSpPr>
          <p:nvPr>
            <p:ph type="sldNum" sz="quarter" idx="4"/>
          </p:nvPr>
        </p:nvSpPr>
        <p:spPr>
          <a:xfrm>
            <a:off x="8737601" y="6356352"/>
            <a:ext cx="28448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914310" hangingPunct="1"/>
            <a:fld id="{725C68B6-61C2-468F-89AB-4B9F7531AA68}" type="slidenum">
              <a:rPr lang="ru-RU" kern="1200" smtClean="0">
                <a:solidFill>
                  <a:prstClr val="black">
                    <a:tint val="75000"/>
                  </a:prstClr>
                </a:solidFill>
                <a:latin typeface="Calibri"/>
                <a:ea typeface="+mn-ea"/>
                <a:cs typeface="+mn-cs"/>
              </a:rPr>
              <a:pPr defTabSz="914310" hangingPunct="1"/>
              <a:t>‹#›</a:t>
            </a:fld>
            <a:endParaRPr lang="ru-RU"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xmlns="" val="192722066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310" rtl="0" eaLnBrk="1" latinLnBrk="0" hangingPunct="1">
        <a:spcBef>
          <a:spcPct val="0"/>
        </a:spcBef>
        <a:buNone/>
        <a:defRPr sz="4400" kern="1200">
          <a:solidFill>
            <a:schemeClr val="tx1"/>
          </a:solidFill>
          <a:latin typeface="+mj-lt"/>
          <a:ea typeface="+mj-ea"/>
          <a:cs typeface="+mj-cs"/>
        </a:defRPr>
      </a:lvl1pPr>
    </p:titleStyle>
    <p:bodyStyle>
      <a:lvl1pPr marL="342866" indent="-342866" algn="l" defTabSz="91431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7" indent="-285722" algn="l" defTabSz="91431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7" indent="-228576" algn="l" defTabSz="91431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40"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5"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10" rtl="0" eaLnBrk="1" latinLnBrk="0" hangingPunct="1">
        <a:defRPr sz="1800" kern="1200">
          <a:solidFill>
            <a:schemeClr val="tx1"/>
          </a:solidFill>
          <a:latin typeface="+mn-lt"/>
          <a:ea typeface="+mn-ea"/>
          <a:cs typeface="+mn-cs"/>
        </a:defRPr>
      </a:lvl1pPr>
      <a:lvl2pPr marL="457154" algn="l" defTabSz="914310" rtl="0" eaLnBrk="1" latinLnBrk="0" hangingPunct="1">
        <a:defRPr sz="1800" kern="1200">
          <a:solidFill>
            <a:schemeClr val="tx1"/>
          </a:solidFill>
          <a:latin typeface="+mn-lt"/>
          <a:ea typeface="+mn-ea"/>
          <a:cs typeface="+mn-cs"/>
        </a:defRPr>
      </a:lvl2pPr>
      <a:lvl3pPr marL="914310" algn="l" defTabSz="914310" rtl="0" eaLnBrk="1" latinLnBrk="0" hangingPunct="1">
        <a:defRPr sz="1800" kern="1200">
          <a:solidFill>
            <a:schemeClr val="tx1"/>
          </a:solidFill>
          <a:latin typeface="+mn-lt"/>
          <a:ea typeface="+mn-ea"/>
          <a:cs typeface="+mn-cs"/>
        </a:defRPr>
      </a:lvl3pPr>
      <a:lvl4pPr marL="1371464" algn="l" defTabSz="914310" rtl="0" eaLnBrk="1" latinLnBrk="0" hangingPunct="1">
        <a:defRPr sz="1800" kern="1200">
          <a:solidFill>
            <a:schemeClr val="tx1"/>
          </a:solidFill>
          <a:latin typeface="+mn-lt"/>
          <a:ea typeface="+mn-ea"/>
          <a:cs typeface="+mn-cs"/>
        </a:defRPr>
      </a:lvl4pPr>
      <a:lvl5pPr marL="1828619" algn="l" defTabSz="914310" rtl="0" eaLnBrk="1" latinLnBrk="0" hangingPunct="1">
        <a:defRPr sz="1800" kern="1200">
          <a:solidFill>
            <a:schemeClr val="tx1"/>
          </a:solidFill>
          <a:latin typeface="+mn-lt"/>
          <a:ea typeface="+mn-ea"/>
          <a:cs typeface="+mn-cs"/>
        </a:defRPr>
      </a:lvl5pPr>
      <a:lvl6pPr marL="2285772" algn="l" defTabSz="914310" rtl="0" eaLnBrk="1" latinLnBrk="0" hangingPunct="1">
        <a:defRPr sz="1800" kern="1200">
          <a:solidFill>
            <a:schemeClr val="tx1"/>
          </a:solidFill>
          <a:latin typeface="+mn-lt"/>
          <a:ea typeface="+mn-ea"/>
          <a:cs typeface="+mn-cs"/>
        </a:defRPr>
      </a:lvl6pPr>
      <a:lvl7pPr marL="2742926" algn="l" defTabSz="914310" rtl="0" eaLnBrk="1" latinLnBrk="0" hangingPunct="1">
        <a:defRPr sz="1800" kern="1200">
          <a:solidFill>
            <a:schemeClr val="tx1"/>
          </a:solidFill>
          <a:latin typeface="+mn-lt"/>
          <a:ea typeface="+mn-ea"/>
          <a:cs typeface="+mn-cs"/>
        </a:defRPr>
      </a:lvl7pPr>
      <a:lvl8pPr marL="3200080" algn="l" defTabSz="914310" rtl="0" eaLnBrk="1" latinLnBrk="0" hangingPunct="1">
        <a:defRPr sz="1800" kern="1200">
          <a:solidFill>
            <a:schemeClr val="tx1"/>
          </a:solidFill>
          <a:latin typeface="+mn-lt"/>
          <a:ea typeface="+mn-ea"/>
          <a:cs typeface="+mn-cs"/>
        </a:defRPr>
      </a:lvl8pPr>
      <a:lvl9pPr marL="3657235" algn="l" defTabSz="9143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123" name="Подзаголовок 3"/>
          <p:cNvSpPr txBox="1">
            <a:spLocks noGrp="1"/>
          </p:cNvSpPr>
          <p:nvPr>
            <p:ph type="subTitle" idx="1"/>
          </p:nvPr>
        </p:nvSpPr>
        <p:spPr>
          <a:xfrm>
            <a:off x="172871" y="150125"/>
            <a:ext cx="11846256" cy="1610435"/>
          </a:xfrm>
          <a:prstGeom prst="rect">
            <a:avLst/>
          </a:prstGeom>
        </p:spPr>
        <p:txBody>
          <a:bodyPr>
            <a:noAutofit/>
          </a:bodyPr>
          <a:lstStyle/>
          <a:p>
            <a:pPr>
              <a:spcBef>
                <a:spcPts val="600"/>
              </a:spcBef>
              <a:defRPr sz="2800" b="1">
                <a:solidFill>
                  <a:srgbClr val="31489F"/>
                </a:solidFill>
                <a:latin typeface="Arial"/>
                <a:ea typeface="Arial"/>
                <a:cs typeface="Arial"/>
                <a:sym typeface="Arial"/>
              </a:defRPr>
            </a:pPr>
            <a:r>
              <a:rPr lang="ru-RU" sz="2400" dirty="0">
                <a:solidFill>
                  <a:schemeClr val="bg1"/>
                </a:solidFill>
                <a:latin typeface="Palatino Linotype" pitchFamily="18" charset="0"/>
              </a:rPr>
              <a:t>ҚАЗАҚСТАН РЕСПУБЛИКАСЫ БІЛІМ ЖӘНЕ ҒЫЛЫМ МИНИСТРЛІГІ</a:t>
            </a:r>
          </a:p>
          <a:p>
            <a:pPr>
              <a:spcBef>
                <a:spcPts val="600"/>
              </a:spcBef>
              <a:defRPr sz="2800" b="1">
                <a:solidFill>
                  <a:srgbClr val="31489F"/>
                </a:solidFill>
                <a:latin typeface="Arial"/>
                <a:ea typeface="Arial"/>
                <a:cs typeface="Arial"/>
                <a:sym typeface="Arial"/>
              </a:defRPr>
            </a:pPr>
            <a:r>
              <a:rPr lang="ru-RU" sz="2400" dirty="0">
                <a:solidFill>
                  <a:schemeClr val="bg1"/>
                </a:solidFill>
                <a:latin typeface="Palatino Linotype" pitchFamily="18" charset="0"/>
              </a:rPr>
              <a:t>«ҰЛТТЫҚ ТЕСТІЛЕУ ОРТАЛЫҒЫ»</a:t>
            </a:r>
          </a:p>
        </p:txBody>
      </p:sp>
      <p:sp>
        <p:nvSpPr>
          <p:cNvPr id="124" name="TextBox 4"/>
          <p:cNvSpPr txBox="1"/>
          <p:nvPr/>
        </p:nvSpPr>
        <p:spPr>
          <a:xfrm>
            <a:off x="4267202" y="5827599"/>
            <a:ext cx="3657601"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800" b="1">
                <a:solidFill>
                  <a:srgbClr val="31489F"/>
                </a:solidFill>
                <a:latin typeface="Arial"/>
                <a:ea typeface="Arial"/>
                <a:cs typeface="Arial"/>
                <a:sym typeface="Arial"/>
              </a:defRPr>
            </a:lvl1pPr>
          </a:lstStyle>
          <a:p>
            <a:r>
              <a:rPr lang="kk-KZ" dirty="0">
                <a:solidFill>
                  <a:schemeClr val="accent2">
                    <a:lumMod val="50000"/>
                  </a:schemeClr>
                </a:solidFill>
                <a:latin typeface="Palatino Linotype" pitchFamily="18" charset="0"/>
              </a:rPr>
              <a:t>Нұр-Сұлтан, 2021</a:t>
            </a:r>
            <a:endParaRPr dirty="0">
              <a:solidFill>
                <a:schemeClr val="accent2">
                  <a:lumMod val="50000"/>
                </a:schemeClr>
              </a:solidFill>
              <a:latin typeface="Palatino Linotype" pitchFamily="18" charset="0"/>
            </a:endParaRPr>
          </a:p>
        </p:txBody>
      </p:sp>
      <p:sp>
        <p:nvSpPr>
          <p:cNvPr id="125" name="TextBox 7"/>
          <p:cNvSpPr txBox="1"/>
          <p:nvPr/>
        </p:nvSpPr>
        <p:spPr>
          <a:xfrm>
            <a:off x="429919" y="2511864"/>
            <a:ext cx="11332163" cy="12003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3600" b="1">
                <a:solidFill>
                  <a:srgbClr val="821A08"/>
                </a:solidFill>
                <a:latin typeface="Arial"/>
                <a:ea typeface="Arial"/>
                <a:cs typeface="Arial"/>
                <a:sym typeface="Arial"/>
              </a:defRPr>
            </a:pPr>
            <a:r>
              <a:rPr lang="kk-KZ" dirty="0">
                <a:solidFill>
                  <a:schemeClr val="accent2">
                    <a:lumMod val="75000"/>
                  </a:schemeClr>
                </a:solidFill>
                <a:latin typeface="Palatino Linotype" pitchFamily="18" charset="0"/>
              </a:rPr>
              <a:t>Электрондық форматтағы Ұлттық бірыңғай тестілеуді ұйымдастыру және </a:t>
            </a:r>
            <a:r>
              <a:rPr lang="kk-KZ">
                <a:solidFill>
                  <a:schemeClr val="accent2">
                    <a:lumMod val="75000"/>
                  </a:schemeClr>
                </a:solidFill>
                <a:latin typeface="Palatino Linotype" pitchFamily="18" charset="0"/>
              </a:rPr>
              <a:t>өткізу </a:t>
            </a:r>
            <a:r>
              <a:rPr lang="kk-KZ" smtClean="0">
                <a:solidFill>
                  <a:schemeClr val="accent2">
                    <a:lumMod val="75000"/>
                  </a:schemeClr>
                </a:solidFill>
                <a:latin typeface="Palatino Linotype" pitchFamily="18" charset="0"/>
              </a:rPr>
              <a:t>бойынша</a:t>
            </a:r>
            <a:endParaRPr lang="kk-KZ" dirty="0">
              <a:solidFill>
                <a:schemeClr val="accent2">
                  <a:lumMod val="75000"/>
                </a:schemeClr>
              </a:solidFill>
              <a:latin typeface="Palatino Linotyp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5370" y="1628800"/>
            <a:ext cx="3719607" cy="1809344"/>
          </a:xfrm>
          <a:prstGeom prst="rect">
            <a:avLst/>
          </a:prstGeom>
        </p:spPr>
      </p:pic>
      <p:pic>
        <p:nvPicPr>
          <p:cNvPr id="6" name="Рисунок 5" descr="photo_2021-02-19_07-58-03.jpg"/>
          <p:cNvPicPr>
            <a:picLocks noChangeAspect="1"/>
          </p:cNvPicPr>
          <p:nvPr/>
        </p:nvPicPr>
        <p:blipFill>
          <a:blip r:embed="rId3" cstate="print"/>
          <a:stretch>
            <a:fillRect/>
          </a:stretch>
        </p:blipFill>
        <p:spPr>
          <a:xfrm>
            <a:off x="335363" y="3933056"/>
            <a:ext cx="3712413" cy="2088232"/>
          </a:xfrm>
          <a:prstGeom prst="rect">
            <a:avLst/>
          </a:prstGeom>
        </p:spPr>
      </p:pic>
      <p:sp>
        <p:nvSpPr>
          <p:cNvPr id="7" name="TextBox 6"/>
          <p:cNvSpPr txBox="1"/>
          <p:nvPr/>
        </p:nvSpPr>
        <p:spPr>
          <a:xfrm>
            <a:off x="4583832" y="1628801"/>
            <a:ext cx="7128792" cy="1177231"/>
          </a:xfrm>
          <a:prstGeom prst="rect">
            <a:avLst/>
          </a:prstGeom>
          <a:noFill/>
        </p:spPr>
        <p:txBody>
          <a:bodyPr wrap="square" lIns="68565" tIns="34283" rIns="68565" bIns="34283" rtlCol="0">
            <a:spAutoFit/>
          </a:bodyPr>
          <a:lstStyle/>
          <a:p>
            <a:pPr algn="just"/>
            <a:r>
              <a:rPr lang="ru-RU" sz="2400" dirty="0" err="1">
                <a:solidFill>
                  <a:schemeClr val="tx2"/>
                </a:solidFill>
                <a:latin typeface="Palatino Linotype" pitchFamily="18" charset="0"/>
                <a:cs typeface="Arial" panose="020B0604020202020204" pitchFamily="34" charset="0"/>
              </a:rPr>
              <a:t>Тестілеу</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тестіленуші</a:t>
            </a:r>
            <a:r>
              <a:rPr lang="ru-RU" sz="2400" dirty="0">
                <a:solidFill>
                  <a:schemeClr val="tx2"/>
                </a:solidFill>
                <a:latin typeface="Palatino Linotype" pitchFamily="18" charset="0"/>
                <a:cs typeface="Arial" panose="020B0604020202020204" pitchFamily="34" charset="0"/>
              </a:rPr>
              <a:t> –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компьютер –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камера" </a:t>
            </a:r>
            <a:r>
              <a:rPr lang="ru-RU" sz="2400" dirty="0" err="1">
                <a:solidFill>
                  <a:schemeClr val="tx2"/>
                </a:solidFill>
                <a:latin typeface="Palatino Linotype" pitchFamily="18" charset="0"/>
                <a:cs typeface="Arial" panose="020B0604020202020204" pitchFamily="34" charset="0"/>
              </a:rPr>
              <a:t>принципі</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бойынша</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компьютерлермен</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жабдықталған</a:t>
            </a:r>
            <a:r>
              <a:rPr lang="ru-RU" sz="2400" dirty="0">
                <a:solidFill>
                  <a:schemeClr val="tx2"/>
                </a:solidFill>
                <a:latin typeface="Palatino Linotype" pitchFamily="18" charset="0"/>
                <a:cs typeface="Arial" panose="020B0604020202020204" pitchFamily="34" charset="0"/>
              </a:rPr>
              <a:t> «</a:t>
            </a:r>
            <a:r>
              <a:rPr lang="en-US" sz="2400" dirty="0">
                <a:solidFill>
                  <a:schemeClr val="tx2"/>
                </a:solidFill>
                <a:latin typeface="Palatino Linotype" pitchFamily="18" charset="0"/>
                <a:cs typeface="Arial" panose="020B0604020202020204" pitchFamily="34" charset="0"/>
              </a:rPr>
              <a:t>U-FUTURE» </a:t>
            </a:r>
            <a:r>
              <a:rPr lang="ru-RU" sz="2400" dirty="0">
                <a:solidFill>
                  <a:schemeClr val="tx2"/>
                </a:solidFill>
                <a:latin typeface="Palatino Linotype" pitchFamily="18" charset="0"/>
                <a:cs typeface="Arial" panose="020B0604020202020204" pitchFamily="34" charset="0"/>
              </a:rPr>
              <a:t>ЖШС-да </a:t>
            </a:r>
            <a:r>
              <a:rPr lang="ru-RU" sz="2400" dirty="0" err="1">
                <a:solidFill>
                  <a:schemeClr val="tx2"/>
                </a:solidFill>
                <a:latin typeface="Palatino Linotype" pitchFamily="18" charset="0"/>
                <a:cs typeface="Arial" panose="020B0604020202020204" pitchFamily="34" charset="0"/>
              </a:rPr>
              <a:t>өткізіледі</a:t>
            </a:r>
            <a:r>
              <a:rPr lang="ru-RU" sz="2400" dirty="0">
                <a:solidFill>
                  <a:schemeClr val="tx2"/>
                </a:solidFill>
                <a:latin typeface="Palatino Linotype" pitchFamily="18" charset="0"/>
                <a:cs typeface="Arial" panose="020B0604020202020204" pitchFamily="34" charset="0"/>
              </a:rPr>
              <a:t>. </a:t>
            </a:r>
          </a:p>
        </p:txBody>
      </p:sp>
      <p:sp>
        <p:nvSpPr>
          <p:cNvPr id="8" name="TextBox 7"/>
          <p:cNvSpPr txBox="1"/>
          <p:nvPr/>
        </p:nvSpPr>
        <p:spPr>
          <a:xfrm>
            <a:off x="4655844" y="3933061"/>
            <a:ext cx="6768752" cy="1915895"/>
          </a:xfrm>
          <a:prstGeom prst="rect">
            <a:avLst/>
          </a:prstGeom>
          <a:noFill/>
        </p:spPr>
        <p:txBody>
          <a:bodyPr wrap="square" lIns="68565" tIns="34283" rIns="68565" bIns="34283" rtlCol="0">
            <a:spAutoFit/>
          </a:bodyPr>
          <a:lstStyle/>
          <a:p>
            <a:pPr algn="just"/>
            <a:r>
              <a:rPr lang="kk-KZ" sz="2400" b="1" dirty="0">
                <a:solidFill>
                  <a:schemeClr val="accent2">
                    <a:lumMod val="50000"/>
                  </a:schemeClr>
                </a:solidFill>
                <a:latin typeface="Palatino Linotype" pitchFamily="18" charset="0"/>
                <a:cs typeface="Arial" panose="020B0604020202020204" pitchFamily="34" charset="0"/>
              </a:rPr>
              <a:t>3 пункт - республикалық маңызы бар қалаларда; </a:t>
            </a:r>
          </a:p>
          <a:p>
            <a:pPr algn="just"/>
            <a:r>
              <a:rPr lang="kk-KZ" sz="2400" b="1" dirty="0">
                <a:solidFill>
                  <a:schemeClr val="accent2">
                    <a:lumMod val="50000"/>
                  </a:schemeClr>
                </a:solidFill>
                <a:latin typeface="Palatino Linotype" pitchFamily="18" charset="0"/>
                <a:cs typeface="Arial" panose="020B0604020202020204" pitchFamily="34" charset="0"/>
              </a:rPr>
              <a:t>3  пункт - облыстық орталықтарында; </a:t>
            </a:r>
          </a:p>
          <a:p>
            <a:pPr algn="just"/>
            <a:r>
              <a:rPr lang="kk-KZ" sz="2400" b="1" dirty="0">
                <a:solidFill>
                  <a:schemeClr val="accent2">
                    <a:lumMod val="50000"/>
                  </a:schemeClr>
                </a:solidFill>
                <a:latin typeface="Palatino Linotype" pitchFamily="18" charset="0"/>
                <a:cs typeface="Arial" panose="020B0604020202020204" pitchFamily="34" charset="0"/>
              </a:rPr>
              <a:t>4    пункт - моноқалаларда;</a:t>
            </a:r>
          </a:p>
          <a:p>
            <a:pPr algn="just"/>
            <a:r>
              <a:rPr lang="kk-KZ" sz="2400" b="1" dirty="0">
                <a:solidFill>
                  <a:schemeClr val="accent2">
                    <a:lumMod val="50000"/>
                  </a:schemeClr>
                </a:solidFill>
                <a:latin typeface="Palatino Linotype" pitchFamily="18" charset="0"/>
                <a:cs typeface="Arial" panose="020B0604020202020204" pitchFamily="34" charset="0"/>
              </a:rPr>
              <a:t>29   пункт - аудан орталықтарында.</a:t>
            </a:r>
          </a:p>
        </p:txBody>
      </p:sp>
      <p:sp>
        <p:nvSpPr>
          <p:cNvPr id="10" name="Прямоугольник 1"/>
          <p:cNvSpPr txBox="1"/>
          <p:nvPr/>
        </p:nvSpPr>
        <p:spPr>
          <a:xfrm>
            <a:off x="1180251" y="241313"/>
            <a:ext cx="9831500"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3500" b="1">
                <a:solidFill>
                  <a:srgbClr val="31489F"/>
                </a:solidFill>
                <a:latin typeface="Arial"/>
                <a:ea typeface="Arial"/>
                <a:cs typeface="Arial"/>
                <a:sym typeface="Arial"/>
              </a:defRPr>
            </a:lvl1pPr>
          </a:lstStyle>
          <a:p>
            <a:pPr algn="ctr"/>
            <a:r>
              <a:rPr lang="kk-KZ" sz="3200" dirty="0">
                <a:solidFill>
                  <a:schemeClr val="bg1"/>
                </a:solidFill>
                <a:latin typeface="Palatino Linotype" pitchFamily="18" charset="0"/>
              </a:rPr>
              <a:t>Ұлттық бірыңғай тестілеу</a:t>
            </a:r>
            <a:endParaRPr sz="3200" dirty="0">
              <a:solidFill>
                <a:schemeClr val="bg1"/>
              </a:solidFill>
              <a:latin typeface="Palatino Linotype" pitchFamily="18" charset="0"/>
            </a:endParaRPr>
          </a:p>
        </p:txBody>
      </p:sp>
    </p:spTree>
    <p:extLst>
      <p:ext uri="{BB962C8B-B14F-4D97-AF65-F5344CB8AC3E}">
        <p14:creationId xmlns:p14="http://schemas.microsoft.com/office/powerpoint/2010/main" xmlns="" val="387488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28">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6" name="Прямоугольник 5">
            <a:extLst>
              <a:ext uri="{FF2B5EF4-FFF2-40B4-BE49-F238E27FC236}">
                <a16:creationId xmlns:a16="http://schemas.microsoft.com/office/drawing/2014/main" xmlns="" id="{F05AD07A-B113-474B-B149-564E377BA06A}"/>
              </a:ext>
            </a:extLst>
          </p:cNvPr>
          <p:cNvSpPr/>
          <p:nvPr/>
        </p:nvSpPr>
        <p:spPr>
          <a:xfrm>
            <a:off x="2797743" y="1612534"/>
            <a:ext cx="3298259"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ӨТІНІШТЕРДІ ҚАБЫЛДАУ МЕРЗІМІ</a:t>
            </a:r>
            <a:endParaRPr lang="ru-RU" sz="2000" b="1" u="sng" dirty="0">
              <a:solidFill>
                <a:schemeClr val="tx1">
                  <a:lumMod val="65000"/>
                  <a:lumOff val="35000"/>
                </a:schemeClr>
              </a:solidFill>
              <a:latin typeface="Palatino Linotype" pitchFamily="18" charset="0"/>
            </a:endParaRPr>
          </a:p>
        </p:txBody>
      </p:sp>
      <p:sp>
        <p:nvSpPr>
          <p:cNvPr id="9" name="Прямоугольник 8">
            <a:extLst>
              <a:ext uri="{FF2B5EF4-FFF2-40B4-BE49-F238E27FC236}">
                <a16:creationId xmlns:a16="http://schemas.microsoft.com/office/drawing/2014/main" xmlns="" id="{F72DAF0C-90EC-43C8-9807-B92937EBA311}"/>
              </a:ext>
            </a:extLst>
          </p:cNvPr>
          <p:cNvSpPr/>
          <p:nvPr/>
        </p:nvSpPr>
        <p:spPr>
          <a:xfrm>
            <a:off x="478956" y="2661316"/>
            <a:ext cx="1944469" cy="30298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ru-RU" sz="3200" b="1" dirty="0">
              <a:solidFill>
                <a:schemeClr val="bg1">
                  <a:lumMod val="95000"/>
                </a:schemeClr>
              </a:solidFill>
              <a:latin typeface="Palatino Linotype" pitchFamily="18" charset="0"/>
            </a:endParaRPr>
          </a:p>
        </p:txBody>
      </p:sp>
      <p:sp>
        <p:nvSpPr>
          <p:cNvPr id="10" name="Прямоугольник 9">
            <a:extLst>
              <a:ext uri="{FF2B5EF4-FFF2-40B4-BE49-F238E27FC236}">
                <a16:creationId xmlns:a16="http://schemas.microsoft.com/office/drawing/2014/main" xmlns="" id="{7F65CAB3-8DED-41AD-AF86-26CA05225718}"/>
              </a:ext>
            </a:extLst>
          </p:cNvPr>
          <p:cNvSpPr/>
          <p:nvPr/>
        </p:nvSpPr>
        <p:spPr>
          <a:xfrm>
            <a:off x="674259" y="2927284"/>
            <a:ext cx="1749169" cy="584759"/>
          </a:xfrm>
          <a:prstGeom prst="rect">
            <a:avLst/>
          </a:prstGeom>
          <a:solidFill>
            <a:schemeClr val="accent1"/>
          </a:solidFill>
        </p:spPr>
        <p:txBody>
          <a:bodyPr wrap="none" lIns="91426" tIns="45712" rIns="91426" bIns="45712">
            <a:spAutoFit/>
          </a:bodyPr>
          <a:lstStyle/>
          <a:p>
            <a:pP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Наурыз</a:t>
            </a:r>
            <a:endParaRPr lang="ru-RU" sz="3200" b="1" dirty="0">
              <a:solidFill>
                <a:schemeClr val="bg1"/>
              </a:solidFill>
              <a:latin typeface="Palatino Linotype" pitchFamily="18" charset="0"/>
            </a:endParaRPr>
          </a:p>
        </p:txBody>
      </p:sp>
      <p:sp>
        <p:nvSpPr>
          <p:cNvPr id="12" name="Прямоугольник 11">
            <a:extLst>
              <a:ext uri="{FF2B5EF4-FFF2-40B4-BE49-F238E27FC236}">
                <a16:creationId xmlns:a16="http://schemas.microsoft.com/office/drawing/2014/main" xmlns="" id="{D658D335-412A-48D8-9989-5CC30EF5BFEB}"/>
              </a:ext>
            </a:extLst>
          </p:cNvPr>
          <p:cNvSpPr/>
          <p:nvPr/>
        </p:nvSpPr>
        <p:spPr>
          <a:xfrm>
            <a:off x="544545" y="4383158"/>
            <a:ext cx="1781230" cy="1077202"/>
          </a:xfrm>
          <a:prstGeom prst="rect">
            <a:avLst/>
          </a:prstGeom>
          <a:solidFill>
            <a:schemeClr val="accent1"/>
          </a:solidFill>
        </p:spPr>
        <p:txBody>
          <a:bodyPr wrap="none" lIns="91426" tIns="45712" rIns="91426" bIns="45712">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Сәуір-</a:t>
            </a:r>
          </a:p>
          <a:p>
            <a:pPr algn="ct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маусым</a:t>
            </a:r>
            <a:endParaRPr lang="ru-RU" sz="3200" b="1" dirty="0">
              <a:solidFill>
                <a:schemeClr val="bg1"/>
              </a:solidFill>
              <a:latin typeface="Palatino Linotype" pitchFamily="18" charset="0"/>
            </a:endParaRPr>
          </a:p>
        </p:txBody>
      </p:sp>
      <p:cxnSp>
        <p:nvCxnSpPr>
          <p:cNvPr id="14" name="Прямая соединительная линия 13"/>
          <p:cNvCxnSpPr/>
          <p:nvPr/>
        </p:nvCxnSpPr>
        <p:spPr>
          <a:xfrm>
            <a:off x="2890335" y="4015854"/>
            <a:ext cx="8832981" cy="0"/>
          </a:xfrm>
          <a:prstGeom prst="line">
            <a:avLst/>
          </a:prstGeom>
          <a:ln>
            <a:solidFill>
              <a:schemeClr val="tx2"/>
            </a:solidFill>
          </a:ln>
        </p:spPr>
        <p:style>
          <a:lnRef idx="2">
            <a:schemeClr val="accent3"/>
          </a:lnRef>
          <a:fillRef idx="0">
            <a:schemeClr val="accent3"/>
          </a:fillRef>
          <a:effectRef idx="1">
            <a:schemeClr val="accent3"/>
          </a:effectRef>
          <a:fontRef idx="minor">
            <a:schemeClr val="tx1"/>
          </a:fontRef>
        </p:style>
      </p:cxnSp>
      <p:sp>
        <p:nvSpPr>
          <p:cNvPr id="17" name="Прямоугольник 16">
            <a:extLst>
              <a:ext uri="{FF2B5EF4-FFF2-40B4-BE49-F238E27FC236}">
                <a16:creationId xmlns:a16="http://schemas.microsoft.com/office/drawing/2014/main" xmlns="" id="{4EECF816-4953-44B7-A5A5-BCB52861BFA3}"/>
              </a:ext>
            </a:extLst>
          </p:cNvPr>
          <p:cNvSpPr/>
          <p:nvPr/>
        </p:nvSpPr>
        <p:spPr>
          <a:xfrm>
            <a:off x="2697059" y="2927282"/>
            <a:ext cx="3168351" cy="707870"/>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2021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жылғы</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5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наурыздан</a:t>
            </a:r>
            <a:r>
              <a:rPr lang="ru-RU" sz="2000" b="1" dirty="0">
                <a:solidFill>
                  <a:srgbClr val="FF6600"/>
                </a:solidFill>
                <a:effectLst>
                  <a:outerShdw blurRad="38100" dist="38100" dir="2700000" algn="tl">
                    <a:srgbClr val="000000">
                      <a:alpha val="43137"/>
                    </a:srgbClr>
                  </a:outerShdw>
                </a:effectLst>
                <a:latin typeface="Palatino Linotype" pitchFamily="18" charset="0"/>
              </a:rPr>
              <a:t>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бастап</a:t>
            </a:r>
            <a:r>
              <a:rPr lang="ru-RU" sz="2000" b="1" dirty="0">
                <a:solidFill>
                  <a:srgbClr val="FF6600"/>
                </a:solidFill>
                <a:effectLst>
                  <a:outerShdw blurRad="38100" dist="38100" dir="2700000" algn="tl">
                    <a:srgbClr val="000000">
                      <a:alpha val="43137"/>
                    </a:srgbClr>
                  </a:outerShdw>
                </a:effectLst>
                <a:latin typeface="Palatino Linotype" pitchFamily="18" charset="0"/>
              </a:rPr>
              <a:t> </a:t>
            </a:r>
          </a:p>
        </p:txBody>
      </p:sp>
      <p:sp>
        <p:nvSpPr>
          <p:cNvPr id="18" name="Прямоугольник 17">
            <a:extLst>
              <a:ext uri="{FF2B5EF4-FFF2-40B4-BE49-F238E27FC236}">
                <a16:creationId xmlns:a16="http://schemas.microsoft.com/office/drawing/2014/main" xmlns="" id="{DE2E0840-9350-41C3-823F-96A82D1B31BF}"/>
              </a:ext>
            </a:extLst>
          </p:cNvPr>
          <p:cNvSpPr/>
          <p:nvPr/>
        </p:nvSpPr>
        <p:spPr>
          <a:xfrm>
            <a:off x="7015217" y="1612534"/>
            <a:ext cx="1953101"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ӨТКІЗУ МЕРЗІМДЕРІ</a:t>
            </a:r>
            <a:endParaRPr lang="ru-RU" sz="2000" b="1" u="sng" dirty="0">
              <a:solidFill>
                <a:schemeClr val="tx1">
                  <a:lumMod val="65000"/>
                  <a:lumOff val="35000"/>
                </a:schemeClr>
              </a:solidFill>
              <a:latin typeface="Palatino Linotype" pitchFamily="18" charset="0"/>
            </a:endParaRPr>
          </a:p>
        </p:txBody>
      </p:sp>
      <p:sp>
        <p:nvSpPr>
          <p:cNvPr id="19" name="Прямоугольник 18">
            <a:extLst>
              <a:ext uri="{FF2B5EF4-FFF2-40B4-BE49-F238E27FC236}">
                <a16:creationId xmlns:a16="http://schemas.microsoft.com/office/drawing/2014/main" xmlns="" id="{4EECF816-4953-44B7-A5A5-BCB52861BFA3}"/>
              </a:ext>
            </a:extLst>
          </p:cNvPr>
          <p:cNvSpPr/>
          <p:nvPr/>
        </p:nvSpPr>
        <p:spPr>
          <a:xfrm>
            <a:off x="2919279" y="4567824"/>
            <a:ext cx="3129495" cy="707870"/>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2021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жылғы</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26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наурыз</a:t>
            </a:r>
            <a:r>
              <a:rPr lang="ru-RU" sz="2000" b="1" dirty="0">
                <a:solidFill>
                  <a:srgbClr val="91B44A"/>
                </a:solidFill>
                <a:effectLst>
                  <a:outerShdw blurRad="38100" dist="38100" dir="2700000" algn="tl">
                    <a:srgbClr val="000000">
                      <a:alpha val="43137"/>
                    </a:srgbClr>
                  </a:outerShdw>
                </a:effectLst>
                <a:latin typeface="Palatino Linotype" pitchFamily="18" charset="0"/>
              </a:rPr>
              <a:t> – 10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маусым</a:t>
            </a:r>
            <a:r>
              <a:rPr lang="ru-RU" sz="2000" b="1" dirty="0">
                <a:solidFill>
                  <a:srgbClr val="91B44A"/>
                </a:solidFill>
                <a:effectLst>
                  <a:outerShdw blurRad="38100" dist="38100" dir="2700000" algn="tl">
                    <a:srgbClr val="000000">
                      <a:alpha val="43137"/>
                    </a:srgbClr>
                  </a:outerShdw>
                </a:effectLst>
                <a:latin typeface="Palatino Linotype" pitchFamily="18" charset="0"/>
              </a:rPr>
              <a:t> </a:t>
            </a:r>
          </a:p>
        </p:txBody>
      </p:sp>
      <p:sp>
        <p:nvSpPr>
          <p:cNvPr id="20" name="Прямоугольник 19">
            <a:extLst>
              <a:ext uri="{FF2B5EF4-FFF2-40B4-BE49-F238E27FC236}">
                <a16:creationId xmlns:a16="http://schemas.microsoft.com/office/drawing/2014/main" xmlns="" id="{4EECF816-4953-44B7-A5A5-BCB52861BFA3}"/>
              </a:ext>
            </a:extLst>
          </p:cNvPr>
          <p:cNvSpPr/>
          <p:nvPr/>
        </p:nvSpPr>
        <p:spPr>
          <a:xfrm>
            <a:off x="6503603" y="2927281"/>
            <a:ext cx="2976331" cy="707870"/>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2021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жылғы</a:t>
            </a:r>
            <a:r>
              <a:rPr lang="ru-RU" sz="2000" b="1" dirty="0">
                <a:solidFill>
                  <a:srgbClr val="FF6600"/>
                </a:solidFill>
                <a:effectLst>
                  <a:outerShdw blurRad="38100" dist="38100" dir="2700000" algn="tl">
                    <a:srgbClr val="000000">
                      <a:alpha val="43137"/>
                    </a:srgbClr>
                  </a:outerShdw>
                </a:effectLst>
                <a:latin typeface="Palatino Linotype" pitchFamily="18" charset="0"/>
              </a:rPr>
              <a:t> 10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наурыз</a:t>
            </a:r>
            <a:r>
              <a:rPr lang="ru-RU" sz="2000" b="1" dirty="0">
                <a:solidFill>
                  <a:srgbClr val="FF6600"/>
                </a:solidFill>
                <a:effectLst>
                  <a:outerShdw blurRad="38100" dist="38100" dir="2700000" algn="tl">
                    <a:srgbClr val="000000">
                      <a:alpha val="43137"/>
                    </a:srgbClr>
                  </a:outerShdw>
                </a:effectLst>
                <a:latin typeface="Palatino Linotype" pitchFamily="18" charset="0"/>
              </a:rPr>
              <a:t> – 10 </a:t>
            </a:r>
            <a:r>
              <a:rPr lang="ru-RU" sz="2000" b="1" dirty="0" err="1">
                <a:solidFill>
                  <a:srgbClr val="FF6600"/>
                </a:solidFill>
                <a:effectLst>
                  <a:outerShdw blurRad="38100" dist="38100" dir="2700000" algn="tl">
                    <a:srgbClr val="000000">
                      <a:alpha val="43137"/>
                    </a:srgbClr>
                  </a:outerShdw>
                </a:effectLst>
                <a:latin typeface="Palatino Linotype" pitchFamily="18" charset="0"/>
              </a:rPr>
              <a:t>сәуір</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p:txBody>
      </p:sp>
      <p:sp>
        <p:nvSpPr>
          <p:cNvPr id="21" name="Прямоугольник 20">
            <a:extLst>
              <a:ext uri="{FF2B5EF4-FFF2-40B4-BE49-F238E27FC236}">
                <a16:creationId xmlns:a16="http://schemas.microsoft.com/office/drawing/2014/main" xmlns="" id="{4EECF816-4953-44B7-A5A5-BCB52861BFA3}"/>
              </a:ext>
            </a:extLst>
          </p:cNvPr>
          <p:cNvSpPr/>
          <p:nvPr/>
        </p:nvSpPr>
        <p:spPr>
          <a:xfrm>
            <a:off x="6336103" y="4567824"/>
            <a:ext cx="2736659" cy="707870"/>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2021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жылғы</a:t>
            </a:r>
            <a:r>
              <a:rPr lang="ru-RU" sz="2000" b="1" dirty="0">
                <a:solidFill>
                  <a:srgbClr val="91B44A"/>
                </a:solidFill>
                <a:effectLst>
                  <a:outerShdw blurRad="38100" dist="38100" dir="2700000" algn="tl">
                    <a:srgbClr val="000000">
                      <a:alpha val="43137"/>
                    </a:srgbClr>
                  </a:outerShdw>
                </a:effectLst>
                <a:latin typeface="Palatino Linotype" pitchFamily="18" charset="0"/>
              </a:rPr>
              <a:t> 11 </a:t>
            </a:r>
            <a:r>
              <a:rPr lang="ru-RU" sz="2000" b="1" dirty="0" err="1">
                <a:solidFill>
                  <a:srgbClr val="91B44A"/>
                </a:solidFill>
                <a:effectLst>
                  <a:outerShdw blurRad="38100" dist="38100" dir="2700000" algn="tl">
                    <a:srgbClr val="000000">
                      <a:alpha val="43137"/>
                    </a:srgbClr>
                  </a:outerShdw>
                </a:effectLst>
                <a:latin typeface="Palatino Linotype" pitchFamily="18" charset="0"/>
              </a:rPr>
              <a:t>сәуір</a:t>
            </a:r>
            <a:r>
              <a:rPr lang="ru-RU" sz="2000" b="1" dirty="0">
                <a:solidFill>
                  <a:srgbClr val="91B44A"/>
                </a:solidFill>
                <a:effectLst>
                  <a:outerShdw blurRad="38100" dist="38100" dir="2700000" algn="tl">
                    <a:srgbClr val="000000">
                      <a:alpha val="43137"/>
                    </a:srgbClr>
                  </a:outerShdw>
                </a:effectLst>
                <a:latin typeface="Palatino Linotype" pitchFamily="18" charset="0"/>
              </a:rPr>
              <a:t> - 30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маусым</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p:txBody>
      </p:sp>
      <p:sp>
        <p:nvSpPr>
          <p:cNvPr id="22" name="Заголовок 1"/>
          <p:cNvSpPr txBox="1">
            <a:spLocks/>
          </p:cNvSpPr>
          <p:nvPr/>
        </p:nvSpPr>
        <p:spPr>
          <a:xfrm>
            <a:off x="359615" y="398125"/>
            <a:ext cx="11472775" cy="432048"/>
          </a:xfrm>
          <a:prstGeom prst="rect">
            <a:avLst/>
          </a:prstGeom>
        </p:spPr>
        <p:txBody>
          <a:bodyPr vert="horz" lIns="91426" tIns="45712" rIns="91426"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cs typeface="Arial" pitchFamily="34" charset="0"/>
              </a:rPr>
              <a:t>ҰБТ </a:t>
            </a:r>
            <a:r>
              <a:rPr lang="ru-RU" sz="3200" b="1" dirty="0" err="1">
                <a:solidFill>
                  <a:schemeClr val="bg1"/>
                </a:solidFill>
                <a:latin typeface="Palatino Linotype" pitchFamily="18" charset="0"/>
                <a:cs typeface="Arial" pitchFamily="34" charset="0"/>
              </a:rPr>
              <a:t>өткізу</a:t>
            </a:r>
            <a:r>
              <a:rPr lang="ru-RU" sz="3200" b="1" dirty="0">
                <a:solidFill>
                  <a:schemeClr val="bg1"/>
                </a:solidFill>
                <a:latin typeface="Palatino Linotype" pitchFamily="18" charset="0"/>
                <a:cs typeface="Arial" pitchFamily="34" charset="0"/>
              </a:rPr>
              <a:t> </a:t>
            </a:r>
            <a:r>
              <a:rPr lang="ru-RU" sz="3200" b="1" dirty="0" err="1">
                <a:solidFill>
                  <a:schemeClr val="bg1"/>
                </a:solidFill>
                <a:latin typeface="Palatino Linotype" pitchFamily="18" charset="0"/>
                <a:cs typeface="Arial" pitchFamily="34" charset="0"/>
              </a:rPr>
              <a:t>мерзімі</a:t>
            </a:r>
            <a:endParaRPr lang="ru-RU" sz="3200" b="1" dirty="0">
              <a:solidFill>
                <a:schemeClr val="bg1"/>
              </a:solidFill>
              <a:latin typeface="Palatino Linotype" pitchFamily="18" charset="0"/>
              <a:cs typeface="Arial" pitchFamily="34" charset="0"/>
            </a:endParaRPr>
          </a:p>
        </p:txBody>
      </p:sp>
      <p:cxnSp>
        <p:nvCxnSpPr>
          <p:cNvPr id="28" name="Прямая соединительная линия 27"/>
          <p:cNvCxnSpPr/>
          <p:nvPr/>
        </p:nvCxnSpPr>
        <p:spPr>
          <a:xfrm>
            <a:off x="2919282" y="5881342"/>
            <a:ext cx="8832981" cy="0"/>
          </a:xfrm>
          <a:prstGeom prst="line">
            <a:avLst/>
          </a:prstGeom>
          <a:ln>
            <a:solidFill>
              <a:schemeClr val="tx2"/>
            </a:solidFill>
          </a:ln>
        </p:spPr>
        <p:style>
          <a:lnRef idx="2">
            <a:schemeClr val="accent3"/>
          </a:lnRef>
          <a:fillRef idx="0">
            <a:schemeClr val="accent3"/>
          </a:fillRef>
          <a:effectRef idx="1">
            <a:schemeClr val="accent3"/>
          </a:effectRef>
          <a:fontRef idx="minor">
            <a:schemeClr val="tx1"/>
          </a:fontRef>
        </p:style>
      </p:cxnSp>
      <p:sp>
        <p:nvSpPr>
          <p:cNvPr id="24" name="Прямоугольник 23">
            <a:extLst>
              <a:ext uri="{FF2B5EF4-FFF2-40B4-BE49-F238E27FC236}">
                <a16:creationId xmlns:a16="http://schemas.microsoft.com/office/drawing/2014/main" xmlns="" id="{DE2E0840-9350-41C3-823F-96A82D1B31BF}"/>
              </a:ext>
            </a:extLst>
          </p:cNvPr>
          <p:cNvSpPr/>
          <p:nvPr/>
        </p:nvSpPr>
        <p:spPr>
          <a:xfrm>
            <a:off x="9630895" y="1612534"/>
            <a:ext cx="1953101"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МҮМКІНДІКТЕР САНЫ</a:t>
            </a:r>
            <a:endParaRPr lang="ru-RU" sz="2000" b="1" u="sng" dirty="0">
              <a:solidFill>
                <a:schemeClr val="tx1">
                  <a:lumMod val="65000"/>
                  <a:lumOff val="35000"/>
                </a:schemeClr>
              </a:solidFill>
              <a:latin typeface="Palatino Linotype" pitchFamily="18" charset="0"/>
            </a:endParaRPr>
          </a:p>
        </p:txBody>
      </p:sp>
      <p:sp>
        <p:nvSpPr>
          <p:cNvPr id="26" name="Прямоугольник 25">
            <a:extLst>
              <a:ext uri="{FF2B5EF4-FFF2-40B4-BE49-F238E27FC236}">
                <a16:creationId xmlns:a16="http://schemas.microsoft.com/office/drawing/2014/main" xmlns="" id="{4EECF816-4953-44B7-A5A5-BCB52861BFA3}"/>
              </a:ext>
            </a:extLst>
          </p:cNvPr>
          <p:cNvSpPr/>
          <p:nvPr/>
        </p:nvSpPr>
        <p:spPr>
          <a:xfrm>
            <a:off x="9630895" y="2927282"/>
            <a:ext cx="2180449" cy="400093"/>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мүмкіндік</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p:txBody>
      </p:sp>
      <p:sp>
        <p:nvSpPr>
          <p:cNvPr id="27" name="Прямоугольник 26">
            <a:extLst>
              <a:ext uri="{FF2B5EF4-FFF2-40B4-BE49-F238E27FC236}">
                <a16:creationId xmlns:a16="http://schemas.microsoft.com/office/drawing/2014/main" xmlns="" id="{4EECF816-4953-44B7-A5A5-BCB52861BFA3}"/>
              </a:ext>
            </a:extLst>
          </p:cNvPr>
          <p:cNvSpPr/>
          <p:nvPr/>
        </p:nvSpPr>
        <p:spPr>
          <a:xfrm>
            <a:off x="9479931" y="4683780"/>
            <a:ext cx="2243382" cy="400093"/>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мүмкіндік</a:t>
            </a:r>
            <a:r>
              <a:rPr lang="ru-RU" sz="2000" b="1" dirty="0">
                <a:solidFill>
                  <a:srgbClr val="FF0000"/>
                </a:solidFill>
                <a:effectLst>
                  <a:outerShdw blurRad="38100" dist="38100" dir="2700000" algn="tl">
                    <a:srgbClr val="000000">
                      <a:alpha val="43137"/>
                    </a:srgbClr>
                  </a:outerShdw>
                </a:effectLst>
                <a:latin typeface="Palatino Linotype" pitchFamily="18" charset="0"/>
              </a:rPr>
              <a:t>*</a:t>
            </a:r>
          </a:p>
        </p:txBody>
      </p:sp>
      <p:sp>
        <p:nvSpPr>
          <p:cNvPr id="36" name="TextBox 35"/>
          <p:cNvSpPr txBox="1"/>
          <p:nvPr/>
        </p:nvSpPr>
        <p:spPr>
          <a:xfrm>
            <a:off x="3431361" y="5881345"/>
            <a:ext cx="8065945" cy="584759"/>
          </a:xfrm>
          <a:prstGeom prst="rect">
            <a:avLst/>
          </a:prstGeom>
          <a:noFill/>
        </p:spPr>
        <p:txBody>
          <a:bodyPr wrap="square" lIns="91426" tIns="45712" rIns="91426" bIns="45712" rtlCol="0">
            <a:spAutoFit/>
          </a:bodyPr>
          <a:lstStyle/>
          <a:p>
            <a:pPr algn="just"/>
            <a:r>
              <a:rPr lang="kk-KZ" sz="1500" b="1" i="1" dirty="0">
                <a:solidFill>
                  <a:srgbClr val="FF0000"/>
                </a:solidFill>
                <a:latin typeface="Palatino Linotype" pitchFamily="18" charset="0"/>
                <a:ea typeface="Segoe UI Black" pitchFamily="34" charset="0"/>
                <a:cs typeface="Arial" pitchFamily="34" charset="0"/>
              </a:rPr>
              <a:t>*</a:t>
            </a:r>
            <a:r>
              <a:rPr lang="kk-KZ" sz="1500" b="1" i="1" dirty="0">
                <a:solidFill>
                  <a:srgbClr val="81A042"/>
                </a:solidFill>
                <a:latin typeface="Palatino Linotype" pitchFamily="18" charset="0"/>
                <a:ea typeface="Segoe UI Black" pitchFamily="34" charset="0"/>
                <a:cs typeface="Arial" pitchFamily="34" charset="0"/>
              </a:rPr>
              <a:t> </a:t>
            </a:r>
            <a:r>
              <a:rPr lang="kk-KZ" sz="1600" b="1" dirty="0">
                <a:solidFill>
                  <a:schemeClr val="tx2">
                    <a:lumMod val="50000"/>
                  </a:schemeClr>
                </a:solidFill>
                <a:latin typeface="Palatino Linotype" pitchFamily="18" charset="0"/>
                <a:cs typeface="Times New Roman" pitchFamily="18" charset="0"/>
              </a:rPr>
              <a:t>ҰБТ-дағы ең жоғары нәтижесімен білім беру гранттарын тағайындау конкурсына қатысуға мүмкіндік беріледі. </a:t>
            </a:r>
            <a:endParaRPr lang="ru-RU" sz="1600" b="1" dirty="0">
              <a:solidFill>
                <a:schemeClr val="tx2">
                  <a:lumMod val="50000"/>
                </a:schemeClr>
              </a:solidFill>
              <a:latin typeface="Palatino Linotype" pitchFamily="18" charset="0"/>
              <a:cs typeface="Times New Roman" pitchFamily="18" charset="0"/>
            </a:endParaRPr>
          </a:p>
        </p:txBody>
      </p:sp>
    </p:spTree>
    <p:extLst>
      <p:ext uri="{BB962C8B-B14F-4D97-AF65-F5344CB8AC3E}">
        <p14:creationId xmlns:p14="http://schemas.microsoft.com/office/powerpoint/2010/main" xmlns="" val="2781123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ҰЛТТЫҚ БІРЫҢҒАЙ ТЕСТІЛЕУ</a:t>
            </a:r>
          </a:p>
        </p:txBody>
      </p:sp>
      <p:grpSp>
        <p:nvGrpSpPr>
          <p:cNvPr id="2" name="Группа 37"/>
          <p:cNvGrpSpPr/>
          <p:nvPr/>
        </p:nvGrpSpPr>
        <p:grpSpPr>
          <a:xfrm>
            <a:off x="1055441" y="1634995"/>
            <a:ext cx="10081120" cy="4259125"/>
            <a:chOff x="1055440" y="1634990"/>
            <a:chExt cx="10081120" cy="4259126"/>
          </a:xfrm>
        </p:grpSpPr>
        <p:sp>
          <p:nvSpPr>
            <p:cNvPr id="5" name="Oval 1">
              <a:extLst>
                <a:ext uri="{FF2B5EF4-FFF2-40B4-BE49-F238E27FC236}">
                  <a16:creationId xmlns:a16="http://schemas.microsoft.com/office/drawing/2014/main" xmlns="" id="{5F390D66-A7E3-4334-B267-9DEE2AB5FCE4}"/>
                </a:ext>
              </a:extLst>
            </p:cNvPr>
            <p:cNvSpPr/>
            <p:nvPr/>
          </p:nvSpPr>
          <p:spPr>
            <a:xfrm>
              <a:off x="4844839" y="2092848"/>
              <a:ext cx="2532087" cy="2532087"/>
            </a:xfrm>
            <a:prstGeom prst="ellipse">
              <a:avLst/>
            </a:prstGeom>
            <a:solidFill>
              <a:schemeClr val="tx2">
                <a:lumMod val="60000"/>
                <a:lumOff val="40000"/>
              </a:schemeClr>
            </a:solidFill>
            <a:ln w="444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6" name="Isosceles Triangle 9">
              <a:extLst>
                <a:ext uri="{FF2B5EF4-FFF2-40B4-BE49-F238E27FC236}">
                  <a16:creationId xmlns:a16="http://schemas.microsoft.com/office/drawing/2014/main" xmlns="" id="{5B8689E3-AE4A-4C9E-AC96-5FBCC753EFD9}"/>
                </a:ext>
              </a:extLst>
            </p:cNvPr>
            <p:cNvSpPr/>
            <p:nvPr/>
          </p:nvSpPr>
          <p:spPr>
            <a:xfrm rot="16200000">
              <a:off x="3495322" y="3057824"/>
              <a:ext cx="698477" cy="60213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7" name="Isosceles Triangle 10">
              <a:extLst>
                <a:ext uri="{FF2B5EF4-FFF2-40B4-BE49-F238E27FC236}">
                  <a16:creationId xmlns:a16="http://schemas.microsoft.com/office/drawing/2014/main" xmlns="" id="{C7672754-CF5F-40C4-8606-EC57DCC1A1CE}"/>
                </a:ext>
              </a:extLst>
            </p:cNvPr>
            <p:cNvSpPr/>
            <p:nvPr/>
          </p:nvSpPr>
          <p:spPr>
            <a:xfrm rot="5400000">
              <a:off x="8027966" y="3057824"/>
              <a:ext cx="698476" cy="60213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0" name="TextBox 9">
              <a:extLst>
                <a:ext uri="{FF2B5EF4-FFF2-40B4-BE49-F238E27FC236}">
                  <a16:creationId xmlns:a16="http://schemas.microsoft.com/office/drawing/2014/main" xmlns="" id="{A95958DA-62EF-4D96-8DDB-872D8223EDE3}"/>
                </a:ext>
              </a:extLst>
            </p:cNvPr>
            <p:cNvSpPr txBox="1"/>
            <p:nvPr/>
          </p:nvSpPr>
          <p:spPr>
            <a:xfrm>
              <a:off x="1082977" y="1668671"/>
              <a:ext cx="3572863" cy="523220"/>
            </a:xfrm>
            <a:prstGeom prst="rect">
              <a:avLst/>
            </a:prstGeom>
            <a:noFill/>
          </p:spPr>
          <p:txBody>
            <a:bodyPr wrap="square" rtlCol="0">
              <a:spAutoFit/>
            </a:bodyPr>
            <a:lstStyle/>
            <a:p>
              <a:pPr defTabSz="914310" hangingPunct="1"/>
              <a:r>
                <a:rPr lang="ru-RU" sz="1400" kern="1200" dirty="0">
                  <a:solidFill>
                    <a:srgbClr val="1F497D"/>
                  </a:solidFill>
                  <a:latin typeface="Arial" pitchFamily="34" charset="0"/>
                  <a:ea typeface="+mn-ea"/>
                  <a:cs typeface="Arial" pitchFamily="34" charset="0"/>
                </a:rPr>
                <a:t>Орта </a:t>
              </a:r>
              <a:r>
                <a:rPr lang="ru-RU" sz="1400" kern="1200" dirty="0" err="1">
                  <a:solidFill>
                    <a:srgbClr val="1F497D"/>
                  </a:solidFill>
                  <a:latin typeface="Arial" pitchFamily="34" charset="0"/>
                  <a:ea typeface="+mn-ea"/>
                  <a:cs typeface="Arial" pitchFamily="34" charset="0"/>
                </a:rPr>
                <a:t>білім</a:t>
              </a:r>
              <a:r>
                <a:rPr lang="ru-RU" sz="1400" kern="1200" dirty="0">
                  <a:solidFill>
                    <a:srgbClr val="1F497D"/>
                  </a:solidFill>
                  <a:latin typeface="Arial" pitchFamily="34" charset="0"/>
                  <a:ea typeface="+mn-ea"/>
                  <a:cs typeface="Arial" pitchFamily="34" charset="0"/>
                </a:rPr>
                <a:t> беру </a:t>
              </a:r>
              <a:r>
                <a:rPr lang="ru-RU" sz="1400" kern="1200" dirty="0" err="1">
                  <a:solidFill>
                    <a:srgbClr val="1F497D"/>
                  </a:solidFill>
                  <a:latin typeface="Arial" pitchFamily="34" charset="0"/>
                  <a:ea typeface="+mn-ea"/>
                  <a:cs typeface="Arial" pitchFamily="34" charset="0"/>
                </a:rPr>
                <a:t>ұйымдарының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бітіруші</a:t>
              </a:r>
              <a:r>
                <a:rPr lang="ru-RU" sz="1400" kern="1200" dirty="0">
                  <a:solidFill>
                    <a:srgbClr val="1F497D"/>
                  </a:solidFill>
                  <a:latin typeface="Arial" pitchFamily="34" charset="0"/>
                  <a:ea typeface="+mn-ea"/>
                  <a:cs typeface="Arial" pitchFamily="34" charset="0"/>
                </a:rPr>
                <a:t> 11 (12) </a:t>
              </a:r>
              <a:r>
                <a:rPr lang="ru-RU" sz="1400" kern="1200" dirty="0" err="1">
                  <a:solidFill>
                    <a:srgbClr val="1F497D"/>
                  </a:solidFill>
                  <a:latin typeface="Arial" pitchFamily="34" charset="0"/>
                  <a:ea typeface="+mn-ea"/>
                  <a:cs typeface="Arial" pitchFamily="34" charset="0"/>
                </a:rPr>
                <a:t>сынып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оқушылары</a:t>
              </a:r>
              <a:endParaRPr lang="ko-KR" altLang="en-US" sz="1400" kern="1200" dirty="0">
                <a:solidFill>
                  <a:srgbClr val="1F497D"/>
                </a:solidFill>
                <a:latin typeface="Arial" pitchFamily="34" charset="0"/>
                <a:ea typeface="맑은 고딕"/>
                <a:cs typeface="Arial" pitchFamily="34" charset="0"/>
              </a:endParaRPr>
            </a:p>
          </p:txBody>
        </p:sp>
        <p:grpSp>
          <p:nvGrpSpPr>
            <p:cNvPr id="3" name="그룹 9">
              <a:extLst>
                <a:ext uri="{FF2B5EF4-FFF2-40B4-BE49-F238E27FC236}">
                  <a16:creationId xmlns:a16="http://schemas.microsoft.com/office/drawing/2014/main" xmlns="" id="{C8D14D8A-C2ED-420C-87A2-BBDAA825675C}"/>
                </a:ext>
              </a:extLst>
            </p:cNvPr>
            <p:cNvGrpSpPr/>
            <p:nvPr/>
          </p:nvGrpSpPr>
          <p:grpSpPr>
            <a:xfrm>
              <a:off x="1491824" y="2926842"/>
              <a:ext cx="1352458" cy="846516"/>
              <a:chOff x="676746" y="2780928"/>
              <a:chExt cx="1352458" cy="846516"/>
            </a:xfrm>
            <a:solidFill>
              <a:schemeClr val="tx2"/>
            </a:solidFill>
            <a:effectLst>
              <a:outerShdw blurRad="50800" dist="38100" dir="5400000" algn="t" rotWithShape="0">
                <a:prstClr val="black">
                  <a:alpha val="40000"/>
                </a:prstClr>
              </a:outerShdw>
            </a:effectLst>
          </p:grpSpPr>
          <p:sp>
            <p:nvSpPr>
              <p:cNvPr id="12" name="Rectangle 14">
                <a:extLst>
                  <a:ext uri="{FF2B5EF4-FFF2-40B4-BE49-F238E27FC236}">
                    <a16:creationId xmlns:a16="http://schemas.microsoft.com/office/drawing/2014/main" xmlns="" id="{6CBC7DF2-E55F-46D1-830B-103806951D9A}"/>
                  </a:ext>
                </a:extLst>
              </p:cNvPr>
              <p:cNvSpPr/>
              <p:nvPr/>
            </p:nvSpPr>
            <p:spPr>
              <a:xfrm>
                <a:off x="683568" y="3079762"/>
                <a:ext cx="1345636" cy="25964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3" name="Isosceles Triangle 15">
                <a:extLst>
                  <a:ext uri="{FF2B5EF4-FFF2-40B4-BE49-F238E27FC236}">
                    <a16:creationId xmlns:a16="http://schemas.microsoft.com/office/drawing/2014/main" xmlns="" id="{EBC0FFF7-9EA1-477C-9E0E-EC84708FB969}"/>
                  </a:ext>
                </a:extLst>
              </p:cNvPr>
              <p:cNvSpPr/>
              <p:nvPr/>
            </p:nvSpPr>
            <p:spPr>
              <a:xfrm>
                <a:off x="676746" y="2780928"/>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4" name="Isosceles Triangle 16">
                <a:extLst>
                  <a:ext uri="{FF2B5EF4-FFF2-40B4-BE49-F238E27FC236}">
                    <a16:creationId xmlns:a16="http://schemas.microsoft.com/office/drawing/2014/main" xmlns="" id="{F0D5A127-FB58-4CD8-A30D-8163806BD2E0}"/>
                  </a:ext>
                </a:extLst>
              </p:cNvPr>
              <p:cNvSpPr/>
              <p:nvPr/>
            </p:nvSpPr>
            <p:spPr>
              <a:xfrm rot="10800000">
                <a:off x="676746" y="3411420"/>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3" name="TextBox 22">
              <a:extLst>
                <a:ext uri="{FF2B5EF4-FFF2-40B4-BE49-F238E27FC236}">
                  <a16:creationId xmlns:a16="http://schemas.microsoft.com/office/drawing/2014/main" xmlns="" id="{918B62FB-4AFA-4D43-A7C0-50A2E5BF55A7}"/>
                </a:ext>
              </a:extLst>
            </p:cNvPr>
            <p:cNvSpPr txBox="1"/>
            <p:nvPr/>
          </p:nvSpPr>
          <p:spPr>
            <a:xfrm>
              <a:off x="1055440" y="4493438"/>
              <a:ext cx="3960440" cy="1169551"/>
            </a:xfrm>
            <a:prstGeom prst="rect">
              <a:avLst/>
            </a:prstGeom>
            <a:noFill/>
          </p:spPr>
          <p:txBody>
            <a:bodyPr wrap="square" rtlCol="0">
              <a:spAutoFit/>
            </a:bodyPr>
            <a:lstStyle/>
            <a:p>
              <a:pPr defTabSz="914310" hangingPunct="1"/>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Қазақстан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Республикасының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азаматы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болып</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табылмайтын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ұлты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адамдар</a:t>
              </a:r>
              <a:endParaRPr lang="ko-KR" altLang="en-US" sz="1400" kern="1200" dirty="0">
                <a:solidFill>
                  <a:srgbClr val="1F497D"/>
                </a:solidFill>
                <a:latin typeface="Calibri"/>
                <a:ea typeface="맑은 고딕"/>
                <a:cs typeface="+mn-cs"/>
              </a:endParaRPr>
            </a:p>
          </p:txBody>
        </p:sp>
        <p:sp>
          <p:nvSpPr>
            <p:cNvPr id="26" name="TextBox 25">
              <a:extLst>
                <a:ext uri="{FF2B5EF4-FFF2-40B4-BE49-F238E27FC236}">
                  <a16:creationId xmlns:a16="http://schemas.microsoft.com/office/drawing/2014/main" xmlns="" id="{AA72E6CE-0EC7-4DAF-A318-538BF6139188}"/>
                </a:ext>
              </a:extLst>
            </p:cNvPr>
            <p:cNvSpPr txBox="1"/>
            <p:nvPr/>
          </p:nvSpPr>
          <p:spPr>
            <a:xfrm>
              <a:off x="7032104" y="1634990"/>
              <a:ext cx="4076919" cy="953886"/>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өткен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жылғы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9" name="TextBox 28">
              <a:extLst>
                <a:ext uri="{FF2B5EF4-FFF2-40B4-BE49-F238E27FC236}">
                  <a16:creationId xmlns:a16="http://schemas.microsoft.com/office/drawing/2014/main" xmlns="" id="{99C54FC5-92F2-4908-B1EA-0259421ED681}"/>
                </a:ext>
              </a:extLst>
            </p:cNvPr>
            <p:cNvSpPr txBox="1"/>
            <p:nvPr/>
          </p:nvSpPr>
          <p:spPr>
            <a:xfrm>
              <a:off x="6816080" y="4509121"/>
              <a:ext cx="4320480" cy="1384995"/>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ЖЖОКБҰ-</a:t>
              </a:r>
              <a:r>
                <a:rPr lang="ru-RU" sz="1400" kern="1200" dirty="0" err="1">
                  <a:solidFill>
                    <a:srgbClr val="1F497D"/>
                  </a:solidFill>
                  <a:latin typeface="Arial" panose="020B0604020202020204" pitchFamily="34" charset="0"/>
                  <a:ea typeface="+mn-ea"/>
                  <a:cs typeface="Arial" panose="020B0604020202020204" pitchFamily="34" charset="0"/>
                </a:rPr>
                <a:t>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күндізгі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бөліміне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нәтижесі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шекті</a:t>
              </a:r>
              <a:r>
                <a:rPr lang="ru-RU" sz="1400" kern="1200" dirty="0">
                  <a:solidFill>
                    <a:srgbClr val="1F497D"/>
                  </a:solidFill>
                  <a:latin typeface="Arial" panose="020B0604020202020204" pitchFamily="34" charset="0"/>
                  <a:ea typeface="+mn-ea"/>
                  <a:cs typeface="Arial" panose="020B0604020202020204" pitchFamily="34" charset="0"/>
                </a:rPr>
                <a:t> балл </a:t>
              </a:r>
              <a:r>
                <a:rPr lang="ru-RU" sz="1400" kern="1200" dirty="0" err="1">
                  <a:solidFill>
                    <a:srgbClr val="1F497D"/>
                  </a:solidFill>
                  <a:latin typeface="Arial" panose="020B0604020202020204" pitchFamily="34" charset="0"/>
                  <a:ea typeface="+mn-ea"/>
                  <a:cs typeface="Arial" panose="020B0604020202020204" pitchFamily="34" charset="0"/>
                </a:rPr>
                <a:t>алмаған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жойылған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бейінді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пәндер</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комбинациясы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сәйкес</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келмейтін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бар </a:t>
              </a:r>
              <a:r>
                <a:rPr lang="ru-RU" sz="1400" kern="1200" dirty="0" err="1">
                  <a:solidFill>
                    <a:srgbClr val="1F497D"/>
                  </a:solidFill>
                  <a:latin typeface="Arial" panose="020B0604020202020204" pitchFamily="34" charset="0"/>
                  <a:ea typeface="+mn-ea"/>
                  <a:cs typeface="Arial" panose="020B0604020202020204" pitchFamily="34" charset="0"/>
                </a:rPr>
                <a:t>тұлғаларды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күнтізбелік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одан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әрі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endParaRPr lang="ko-KR" altLang="en-US" sz="1400" kern="1200" dirty="0">
                <a:solidFill>
                  <a:srgbClr val="1F497D"/>
                </a:solidFill>
                <a:latin typeface="Calibri"/>
                <a:ea typeface="맑은 고딕"/>
                <a:cs typeface="+mn-cs"/>
              </a:endParaRPr>
            </a:p>
          </p:txBody>
        </p:sp>
        <p:sp>
          <p:nvSpPr>
            <p:cNvPr id="31" name="TextBox 30">
              <a:extLst>
                <a:ext uri="{FF2B5EF4-FFF2-40B4-BE49-F238E27FC236}">
                  <a16:creationId xmlns:a16="http://schemas.microsoft.com/office/drawing/2014/main" xmlns="" id="{8F944A2E-41C0-4A94-BC87-F73915762F2F}"/>
                </a:ext>
              </a:extLst>
            </p:cNvPr>
            <p:cNvSpPr txBox="1"/>
            <p:nvPr/>
          </p:nvSpPr>
          <p:spPr>
            <a:xfrm>
              <a:off x="4871864" y="2835220"/>
              <a:ext cx="2448272" cy="1231106"/>
            </a:xfrm>
            <a:prstGeom prst="rect">
              <a:avLst/>
            </a:prstGeom>
            <a:noFill/>
          </p:spPr>
          <p:txBody>
            <a:bodyPr wrap="square" rtlCol="0" anchor="ctr">
              <a:spAutoFit/>
            </a:bodyPr>
            <a:lstStyle/>
            <a:p>
              <a:pPr algn="ctr" defTabSz="914310" hangingPunct="1"/>
              <a:r>
                <a:rPr lang="kk-KZ" altLang="ko-KR" sz="2800" b="1" kern="1200" dirty="0">
                  <a:solidFill>
                    <a:prstClr val="white"/>
                  </a:solidFill>
                  <a:latin typeface="Arial" pitchFamily="34" charset="0"/>
                  <a:ea typeface="맑은 고딕"/>
                  <a:cs typeface="Arial" pitchFamily="34" charset="0"/>
                </a:rPr>
                <a:t>ҰБТ </a:t>
              </a:r>
              <a:r>
                <a:rPr lang="kk-KZ" altLang="ko-KR" b="1" kern="1200" dirty="0">
                  <a:solidFill>
                    <a:prstClr val="white"/>
                  </a:solidFill>
                  <a:latin typeface="Arial" pitchFamily="34" charset="0"/>
                  <a:ea typeface="맑은 고딕"/>
                  <a:cs typeface="Arial" pitchFamily="34" charset="0"/>
                </a:rPr>
                <a:t>ҚАТЫСУШЫЛАРЫ</a:t>
              </a:r>
            </a:p>
            <a:p>
              <a:pPr algn="ctr" defTabSz="914310" hangingPunct="1"/>
              <a:r>
                <a:rPr lang="kk-KZ" altLang="ko-KR" b="1" kern="1200" dirty="0">
                  <a:solidFill>
                    <a:prstClr val="white"/>
                  </a:solidFill>
                  <a:latin typeface="Arial" pitchFamily="34" charset="0"/>
                  <a:ea typeface="맑은 고딕"/>
                  <a:cs typeface="Arial" pitchFamily="34" charset="0"/>
                </a:rPr>
                <a:t>(наурыз)</a:t>
              </a:r>
              <a:r>
                <a:rPr lang="en-US" altLang="ko-KR" sz="2800" b="1" kern="1200" dirty="0">
                  <a:solidFill>
                    <a:prstClr val="white"/>
                  </a:solidFill>
                  <a:latin typeface="Arial" pitchFamily="34" charset="0"/>
                  <a:ea typeface="맑은 고딕"/>
                  <a:cs typeface="Arial" pitchFamily="34" charset="0"/>
                </a:rPr>
                <a:t> </a:t>
              </a:r>
              <a:endParaRPr lang="ko-KR" altLang="en-US" sz="2800" b="1" kern="1200" dirty="0">
                <a:solidFill>
                  <a:prstClr val="white"/>
                </a:solidFill>
                <a:latin typeface="Arial" pitchFamily="34" charset="0"/>
                <a:ea typeface="맑은 고딕"/>
                <a:cs typeface="Arial" pitchFamily="34" charset="0"/>
              </a:endParaRPr>
            </a:p>
          </p:txBody>
        </p:sp>
        <p:grpSp>
          <p:nvGrpSpPr>
            <p:cNvPr id="8" name="그룹 9">
              <a:extLst>
                <a:ext uri="{FF2B5EF4-FFF2-40B4-BE49-F238E27FC236}">
                  <a16:creationId xmlns:a16="http://schemas.microsoft.com/office/drawing/2014/main" xmlns="" id="{C8D14D8A-C2ED-420C-87A2-BBDAA825675C}"/>
                </a:ext>
              </a:extLst>
            </p:cNvPr>
            <p:cNvGrpSpPr/>
            <p:nvPr/>
          </p:nvGrpSpPr>
          <p:grpSpPr>
            <a:xfrm>
              <a:off x="9480376" y="2909262"/>
              <a:ext cx="1352458" cy="846516"/>
              <a:chOff x="676746" y="2780928"/>
              <a:chExt cx="1352458" cy="846516"/>
            </a:xfrm>
            <a:solidFill>
              <a:schemeClr val="tx2"/>
            </a:solidFill>
            <a:effectLst>
              <a:outerShdw blurRad="50800" dist="38100" dir="5400000" algn="t" rotWithShape="0">
                <a:prstClr val="black">
                  <a:alpha val="40000"/>
                </a:prstClr>
              </a:outerShdw>
            </a:effectLst>
          </p:grpSpPr>
          <p:sp>
            <p:nvSpPr>
              <p:cNvPr id="35" name="Rectangle 14">
                <a:extLst>
                  <a:ext uri="{FF2B5EF4-FFF2-40B4-BE49-F238E27FC236}">
                    <a16:creationId xmlns:a16="http://schemas.microsoft.com/office/drawing/2014/main" xmlns="" id="{6CBC7DF2-E55F-46D1-830B-103806951D9A}"/>
                  </a:ext>
                </a:extLst>
              </p:cNvPr>
              <p:cNvSpPr/>
              <p:nvPr/>
            </p:nvSpPr>
            <p:spPr>
              <a:xfrm>
                <a:off x="683568" y="3079762"/>
                <a:ext cx="1345636" cy="25964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6" name="Isosceles Triangle 15">
                <a:extLst>
                  <a:ext uri="{FF2B5EF4-FFF2-40B4-BE49-F238E27FC236}">
                    <a16:creationId xmlns:a16="http://schemas.microsoft.com/office/drawing/2014/main" xmlns="" id="{EBC0FFF7-9EA1-477C-9E0E-EC84708FB969}"/>
                  </a:ext>
                </a:extLst>
              </p:cNvPr>
              <p:cNvSpPr/>
              <p:nvPr/>
            </p:nvSpPr>
            <p:spPr>
              <a:xfrm>
                <a:off x="676746" y="2780928"/>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7" name="Isosceles Triangle 16">
                <a:extLst>
                  <a:ext uri="{FF2B5EF4-FFF2-40B4-BE49-F238E27FC236}">
                    <a16:creationId xmlns:a16="http://schemas.microsoft.com/office/drawing/2014/main" xmlns="" id="{F0D5A127-FB58-4CD8-A30D-8163806BD2E0}"/>
                  </a:ext>
                </a:extLst>
              </p:cNvPr>
              <p:cNvSpPr/>
              <p:nvPr/>
            </p:nvSpPr>
            <p:spPr>
              <a:xfrm rot="10800000">
                <a:off x="676746" y="3411420"/>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grpSp>
      <p:sp>
        <p:nvSpPr>
          <p:cNvPr id="20" name="Прямоугольник 19">
            <a:extLst>
              <a:ext uri="{FF2B5EF4-FFF2-40B4-BE49-F238E27FC236}">
                <a16:creationId xmlns:a16="http://schemas.microsoft.com/office/drawing/2014/main" xmlns="" id="{4EECF816-4953-44B7-A5A5-BCB52861BFA3}"/>
              </a:ext>
            </a:extLst>
          </p:cNvPr>
          <p:cNvSpPr/>
          <p:nvPr/>
        </p:nvSpPr>
        <p:spPr>
          <a:xfrm>
            <a:off x="1247461" y="1003185"/>
            <a:ext cx="9649072" cy="400110"/>
          </a:xfrm>
          <a:prstGeom prst="rect">
            <a:avLst/>
          </a:prstGeom>
        </p:spPr>
        <p:txBody>
          <a:bodyPr wrap="square">
            <a:spAutoFit/>
          </a:bodyPr>
          <a:lstStyle/>
          <a:p>
            <a:pPr algn="ctr" defTabSz="914310" hangingPunct="1"/>
            <a:r>
              <a:rPr lang="kk-KZ" sz="2000" b="1" i="1" kern="1200" dirty="0">
                <a:solidFill>
                  <a:srgbClr val="C0504D"/>
                </a:solidFill>
                <a:latin typeface="Arial" pitchFamily="34" charset="0"/>
                <a:ea typeface="+mn-ea"/>
                <a:cs typeface="Arial" pitchFamily="34" charset="0"/>
              </a:rPr>
              <a:t>Ақылы негізде оқуға қабылдану үшін  ҰБТ (10 наурыз – 10 сәуір) </a:t>
            </a:r>
            <a:endParaRPr lang="ru-RU" sz="2000" b="1" kern="1200" dirty="0">
              <a:solidFill>
                <a:srgbClr val="C0504D"/>
              </a:solidFill>
              <a:latin typeface="Arial" pitchFamily="34" charset="0"/>
              <a:ea typeface="+mn-ea"/>
              <a:cs typeface="Arial" pitchFamily="34" charset="0"/>
            </a:endParaRPr>
          </a:p>
        </p:txBody>
      </p:sp>
    </p:spTree>
    <p:extLst>
      <p:ext uri="{BB962C8B-B14F-4D97-AF65-F5344CB8AC3E}">
        <p14:creationId xmlns:p14="http://schemas.microsoft.com/office/powerpoint/2010/main" xmlns="" val="2488639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ҰЛТТЫҚ БІРЫҢҒАЙ ТЕСТІЛЕУ</a:t>
            </a:r>
          </a:p>
        </p:txBody>
      </p:sp>
      <p:sp>
        <p:nvSpPr>
          <p:cNvPr id="20" name="Прямоугольник 19">
            <a:extLst>
              <a:ext uri="{FF2B5EF4-FFF2-40B4-BE49-F238E27FC236}">
                <a16:creationId xmlns:a16="http://schemas.microsoft.com/office/drawing/2014/main" xmlns="" id="{4EECF816-4953-44B7-A5A5-BCB52861BFA3}"/>
              </a:ext>
            </a:extLst>
          </p:cNvPr>
          <p:cNvSpPr/>
          <p:nvPr/>
        </p:nvSpPr>
        <p:spPr>
          <a:xfrm>
            <a:off x="910749" y="909304"/>
            <a:ext cx="10442518" cy="707722"/>
          </a:xfrm>
          <a:prstGeom prst="rect">
            <a:avLst/>
          </a:prstGeom>
        </p:spPr>
        <p:txBody>
          <a:bodyPr wrap="square">
            <a:spAutoFit/>
          </a:bodyPr>
          <a:lstStyle/>
          <a:p>
            <a:pPr algn="ctr" defTabSz="914310" hangingPunct="1"/>
            <a:r>
              <a:rPr lang="kk-KZ" sz="2000" b="1" i="1" kern="1200" dirty="0">
                <a:solidFill>
                  <a:srgbClr val="C0504D"/>
                </a:solidFill>
                <a:latin typeface="Arial" pitchFamily="34" charset="0"/>
                <a:ea typeface="+mn-ea"/>
                <a:cs typeface="Arial" pitchFamily="34" charset="0"/>
              </a:rPr>
              <a:t>Білім беру грантын беру конкурсына қатысу үшін, сондай-ақ  ЖОО-ға ақылы негізде оқуға қабылдану үшін  ҰБТ (11 сәуір – 30 маусым)</a:t>
            </a:r>
            <a:endParaRPr lang="ru-RU" sz="2000" b="1" kern="1200" dirty="0">
              <a:solidFill>
                <a:srgbClr val="C0504D"/>
              </a:solidFill>
              <a:latin typeface="Arial" pitchFamily="34" charset="0"/>
              <a:ea typeface="+mn-ea"/>
              <a:cs typeface="Arial" pitchFamily="34" charset="0"/>
            </a:endParaRPr>
          </a:p>
        </p:txBody>
      </p:sp>
      <p:grpSp>
        <p:nvGrpSpPr>
          <p:cNvPr id="27" name="Группа 26"/>
          <p:cNvGrpSpPr/>
          <p:nvPr/>
        </p:nvGrpSpPr>
        <p:grpSpPr>
          <a:xfrm>
            <a:off x="695401" y="1720683"/>
            <a:ext cx="11109700" cy="4804794"/>
            <a:chOff x="521550" y="1431816"/>
            <a:chExt cx="8332275" cy="3603595"/>
          </a:xfrm>
        </p:grpSpPr>
        <p:sp>
          <p:nvSpPr>
            <p:cNvPr id="5" name="Oval 1">
              <a:extLst>
                <a:ext uri="{FF2B5EF4-FFF2-40B4-BE49-F238E27FC236}">
                  <a16:creationId xmlns:a16="http://schemas.microsoft.com/office/drawing/2014/main" xmlns="" id="{5F390D66-A7E3-4334-B267-9DEE2AB5FCE4}"/>
                </a:ext>
              </a:extLst>
            </p:cNvPr>
            <p:cNvSpPr/>
            <p:nvPr/>
          </p:nvSpPr>
          <p:spPr>
            <a:xfrm>
              <a:off x="3633629" y="1563638"/>
              <a:ext cx="1899065" cy="1899065"/>
            </a:xfrm>
            <a:prstGeom prst="ellipse">
              <a:avLst/>
            </a:prstGeom>
            <a:solidFill>
              <a:schemeClr val="tx2">
                <a:lumMod val="60000"/>
                <a:lumOff val="40000"/>
              </a:schemeClr>
            </a:solidFill>
            <a:ln w="444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6" name="Isosceles Triangle 9">
              <a:extLst>
                <a:ext uri="{FF2B5EF4-FFF2-40B4-BE49-F238E27FC236}">
                  <a16:creationId xmlns:a16="http://schemas.microsoft.com/office/drawing/2014/main" xmlns="" id="{5B8689E3-AE4A-4C9E-AC96-5FBCC753EFD9}"/>
                </a:ext>
              </a:extLst>
            </p:cNvPr>
            <p:cNvSpPr/>
            <p:nvPr/>
          </p:nvSpPr>
          <p:spPr>
            <a:xfrm rot="16200000">
              <a:off x="2621492" y="2294778"/>
              <a:ext cx="523858"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7" name="Isosceles Triangle 10">
              <a:extLst>
                <a:ext uri="{FF2B5EF4-FFF2-40B4-BE49-F238E27FC236}">
                  <a16:creationId xmlns:a16="http://schemas.microsoft.com/office/drawing/2014/main" xmlns="" id="{C7672754-CF5F-40C4-8606-EC57DCC1A1CE}"/>
                </a:ext>
              </a:extLst>
            </p:cNvPr>
            <p:cNvSpPr/>
            <p:nvPr/>
          </p:nvSpPr>
          <p:spPr>
            <a:xfrm rot="5400000">
              <a:off x="6020975" y="2294778"/>
              <a:ext cx="523857"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0" name="TextBox 9">
              <a:extLst>
                <a:ext uri="{FF2B5EF4-FFF2-40B4-BE49-F238E27FC236}">
                  <a16:creationId xmlns:a16="http://schemas.microsoft.com/office/drawing/2014/main" xmlns="" id="{A95958DA-62EF-4D96-8DDB-872D8223EDE3}"/>
                </a:ext>
              </a:extLst>
            </p:cNvPr>
            <p:cNvSpPr txBox="1"/>
            <p:nvPr/>
          </p:nvSpPr>
          <p:spPr>
            <a:xfrm>
              <a:off x="539552" y="1451560"/>
              <a:ext cx="2679647" cy="392324"/>
            </a:xfrm>
            <a:prstGeom prst="rect">
              <a:avLst/>
            </a:prstGeom>
            <a:noFill/>
          </p:spPr>
          <p:txBody>
            <a:bodyPr wrap="square" rtlCol="0">
              <a:spAutoFit/>
            </a:bodyPr>
            <a:lstStyle/>
            <a:p>
              <a:pPr defTabSz="914310" hangingPunct="1"/>
              <a:r>
                <a:rPr lang="ru-RU" altLang="ko-KR" sz="1400" kern="1200" dirty="0">
                  <a:solidFill>
                    <a:srgbClr val="1F497D"/>
                  </a:solidFill>
                  <a:latin typeface="Arial" pitchFamily="34" charset="0"/>
                  <a:ea typeface="맑은 고딕"/>
                  <a:cs typeface="Arial" pitchFamily="34" charset="0"/>
                </a:rPr>
                <a:t>Орта </a:t>
              </a:r>
              <a:r>
                <a:rPr lang="ru-RU" altLang="ko-KR" sz="1400" kern="1200" dirty="0" err="1">
                  <a:solidFill>
                    <a:srgbClr val="1F497D"/>
                  </a:solidFill>
                  <a:latin typeface="Arial" pitchFamily="34" charset="0"/>
                  <a:ea typeface="맑은 고딕"/>
                  <a:cs typeface="Arial" pitchFamily="34" charset="0"/>
                </a:rPr>
                <a:t>білім</a:t>
              </a:r>
              <a:r>
                <a:rPr lang="ru-RU" altLang="ko-KR" sz="1400" kern="1200" dirty="0">
                  <a:solidFill>
                    <a:srgbClr val="1F497D"/>
                  </a:solidFill>
                  <a:latin typeface="Arial" pitchFamily="34" charset="0"/>
                  <a:ea typeface="맑은 고딕"/>
                  <a:cs typeface="Arial" pitchFamily="34" charset="0"/>
                </a:rPr>
                <a:t> беру </a:t>
              </a:r>
              <a:r>
                <a:rPr lang="ru-RU" altLang="ko-KR" sz="1400" kern="1200" dirty="0" err="1">
                  <a:solidFill>
                    <a:srgbClr val="1F497D"/>
                  </a:solidFill>
                  <a:latin typeface="Arial" pitchFamily="34" charset="0"/>
                  <a:ea typeface="맑은 고딕"/>
                  <a:cs typeface="Arial" pitchFamily="34" charset="0"/>
                </a:rPr>
                <a:t>ұйымдарының</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ағымдағы</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жылғы</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бітірушілері</a:t>
              </a:r>
              <a:endParaRPr lang="ko-KR" altLang="en-US" sz="1400" kern="1200" dirty="0">
                <a:solidFill>
                  <a:srgbClr val="1F497D"/>
                </a:solidFill>
                <a:latin typeface="Arial" pitchFamily="34" charset="0"/>
                <a:ea typeface="맑은 고딕"/>
                <a:cs typeface="Arial" pitchFamily="34" charset="0"/>
              </a:endParaRPr>
            </a:p>
          </p:txBody>
        </p:sp>
        <p:grpSp>
          <p:nvGrpSpPr>
            <p:cNvPr id="3" name="그룹 9">
              <a:extLst>
                <a:ext uri="{FF2B5EF4-FFF2-40B4-BE49-F238E27FC236}">
                  <a16:creationId xmlns:a16="http://schemas.microsoft.com/office/drawing/2014/main" xmlns="" id="{C8D14D8A-C2ED-420C-87A2-BBDAA825675C}"/>
                </a:ext>
              </a:extLst>
            </p:cNvPr>
            <p:cNvGrpSpPr/>
            <p:nvPr/>
          </p:nvGrpSpPr>
          <p:grpSpPr>
            <a:xfrm>
              <a:off x="1118868" y="2196541"/>
              <a:ext cx="1014344" cy="634888"/>
              <a:chOff x="676746" y="2310751"/>
              <a:chExt cx="1352458" cy="846518"/>
            </a:xfrm>
            <a:solidFill>
              <a:schemeClr val="tx2"/>
            </a:solidFill>
            <a:effectLst>
              <a:outerShdw blurRad="50800" dist="38100" dir="5400000" algn="t" rotWithShape="0">
                <a:prstClr val="black">
                  <a:alpha val="40000"/>
                </a:prstClr>
              </a:outerShdw>
            </a:effectLst>
          </p:grpSpPr>
          <p:sp>
            <p:nvSpPr>
              <p:cNvPr id="12" name="Rectangle 14">
                <a:extLst>
                  <a:ext uri="{FF2B5EF4-FFF2-40B4-BE49-F238E27FC236}">
                    <a16:creationId xmlns:a16="http://schemas.microsoft.com/office/drawing/2014/main" xmlns="" id="{6CBC7DF2-E55F-46D1-830B-103806951D9A}"/>
                  </a:ext>
                </a:extLst>
              </p:cNvPr>
              <p:cNvSpPr/>
              <p:nvPr/>
            </p:nvSpPr>
            <p:spPr>
              <a:xfrm>
                <a:off x="683569" y="2609587"/>
                <a:ext cx="1345635" cy="259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3" name="Isosceles Triangle 15">
                <a:extLst>
                  <a:ext uri="{FF2B5EF4-FFF2-40B4-BE49-F238E27FC236}">
                    <a16:creationId xmlns:a16="http://schemas.microsoft.com/office/drawing/2014/main" xmlns="" id="{EBC0FFF7-9EA1-477C-9E0E-EC84708FB969}"/>
                  </a:ext>
                </a:extLst>
              </p:cNvPr>
              <p:cNvSpPr/>
              <p:nvPr/>
            </p:nvSpPr>
            <p:spPr>
              <a:xfrm>
                <a:off x="676746" y="2310751"/>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4" name="Isosceles Triangle 16">
                <a:extLst>
                  <a:ext uri="{FF2B5EF4-FFF2-40B4-BE49-F238E27FC236}">
                    <a16:creationId xmlns:a16="http://schemas.microsoft.com/office/drawing/2014/main" xmlns="" id="{F0D5A127-FB58-4CD8-A30D-8163806BD2E0}"/>
                  </a:ext>
                </a:extLst>
              </p:cNvPr>
              <p:cNvSpPr/>
              <p:nvPr/>
            </p:nvSpPr>
            <p:spPr>
              <a:xfrm rot="10800000">
                <a:off x="676746" y="2941245"/>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3" name="TextBox 22">
              <a:extLst>
                <a:ext uri="{FF2B5EF4-FFF2-40B4-BE49-F238E27FC236}">
                  <a16:creationId xmlns:a16="http://schemas.microsoft.com/office/drawing/2014/main" xmlns="" id="{918B62FB-4AFA-4D43-A7C0-50A2E5BF55A7}"/>
                </a:ext>
              </a:extLst>
            </p:cNvPr>
            <p:cNvSpPr txBox="1"/>
            <p:nvPr/>
          </p:nvSpPr>
          <p:spPr>
            <a:xfrm>
              <a:off x="521550" y="2931790"/>
              <a:ext cx="2970330" cy="877163"/>
            </a:xfrm>
            <a:prstGeom prst="rect">
              <a:avLst/>
            </a:prstGeom>
            <a:noFill/>
          </p:spPr>
          <p:txBody>
            <a:bodyPr wrap="square" rtlCol="0">
              <a:spAutoFit/>
            </a:bodyPr>
            <a:lstStyle/>
            <a:p>
              <a:pPr defTabSz="914310" hangingPunct="1"/>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Қазақстан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Республикасының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азаматы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болып</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табылмайтын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ұлты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адамдар</a:t>
              </a:r>
              <a:endParaRPr lang="ko-KR" altLang="en-US" sz="1400" kern="1200" dirty="0">
                <a:solidFill>
                  <a:srgbClr val="1F497D"/>
                </a:solidFill>
                <a:latin typeface="Calibri"/>
                <a:ea typeface="맑은 고딕"/>
                <a:cs typeface="+mn-cs"/>
              </a:endParaRPr>
            </a:p>
          </p:txBody>
        </p:sp>
        <p:sp>
          <p:nvSpPr>
            <p:cNvPr id="26" name="TextBox 25">
              <a:extLst>
                <a:ext uri="{FF2B5EF4-FFF2-40B4-BE49-F238E27FC236}">
                  <a16:creationId xmlns:a16="http://schemas.microsoft.com/office/drawing/2014/main" xmlns="" id="{AA72E6CE-0EC7-4DAF-A318-538BF6139188}"/>
                </a:ext>
              </a:extLst>
            </p:cNvPr>
            <p:cNvSpPr txBox="1"/>
            <p:nvPr/>
          </p:nvSpPr>
          <p:spPr>
            <a:xfrm>
              <a:off x="5796136" y="1431816"/>
              <a:ext cx="3057689" cy="715415"/>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өткен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жылғы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9" name="TextBox 28">
              <a:extLst>
                <a:ext uri="{FF2B5EF4-FFF2-40B4-BE49-F238E27FC236}">
                  <a16:creationId xmlns:a16="http://schemas.microsoft.com/office/drawing/2014/main" xmlns="" id="{99C54FC5-92F2-4908-B1EA-0259421ED681}"/>
                </a:ext>
              </a:extLst>
            </p:cNvPr>
            <p:cNvSpPr txBox="1"/>
            <p:nvPr/>
          </p:nvSpPr>
          <p:spPr>
            <a:xfrm>
              <a:off x="5580112" y="2931790"/>
              <a:ext cx="3240360" cy="1038746"/>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ЖЖОКБҰ-</a:t>
              </a:r>
              <a:r>
                <a:rPr lang="ru-RU" sz="1400" kern="1200" dirty="0" err="1">
                  <a:solidFill>
                    <a:srgbClr val="1F497D"/>
                  </a:solidFill>
                  <a:latin typeface="Arial" panose="020B0604020202020204" pitchFamily="34" charset="0"/>
                  <a:ea typeface="+mn-ea"/>
                  <a:cs typeface="Arial" panose="020B0604020202020204" pitchFamily="34" charset="0"/>
                </a:rPr>
                <a:t>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күндізгі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бөліміне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нәтижесі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шекті</a:t>
              </a:r>
              <a:r>
                <a:rPr lang="ru-RU" sz="1400" kern="1200" dirty="0">
                  <a:solidFill>
                    <a:srgbClr val="1F497D"/>
                  </a:solidFill>
                  <a:latin typeface="Arial" panose="020B0604020202020204" pitchFamily="34" charset="0"/>
                  <a:ea typeface="+mn-ea"/>
                  <a:cs typeface="Arial" panose="020B0604020202020204" pitchFamily="34" charset="0"/>
                </a:rPr>
                <a:t> балл </a:t>
              </a:r>
              <a:r>
                <a:rPr lang="ru-RU" sz="1400" kern="1200" dirty="0" err="1">
                  <a:solidFill>
                    <a:srgbClr val="1F497D"/>
                  </a:solidFill>
                  <a:latin typeface="Arial" panose="020B0604020202020204" pitchFamily="34" charset="0"/>
                  <a:ea typeface="+mn-ea"/>
                  <a:cs typeface="Arial" panose="020B0604020202020204" pitchFamily="34" charset="0"/>
                </a:rPr>
                <a:t>алмаған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жойылған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бейінді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пәндер</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комбинациясы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сәйкес</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келмейтін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бар </a:t>
              </a:r>
              <a:r>
                <a:rPr lang="ru-RU" sz="1400" kern="1200" dirty="0" err="1">
                  <a:solidFill>
                    <a:srgbClr val="1F497D"/>
                  </a:solidFill>
                  <a:latin typeface="Arial" panose="020B0604020202020204" pitchFamily="34" charset="0"/>
                  <a:ea typeface="+mn-ea"/>
                  <a:cs typeface="Arial" panose="020B0604020202020204" pitchFamily="34" charset="0"/>
                </a:rPr>
                <a:t>тұлғаларды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күнтізбелік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одан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әрі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endParaRPr lang="ko-KR" altLang="en-US" sz="1400" kern="1200" dirty="0">
                <a:solidFill>
                  <a:srgbClr val="1F497D"/>
                </a:solidFill>
                <a:latin typeface="Calibri"/>
                <a:ea typeface="맑은 고딕"/>
                <a:cs typeface="+mn-cs"/>
              </a:endParaRPr>
            </a:p>
          </p:txBody>
        </p:sp>
        <p:sp>
          <p:nvSpPr>
            <p:cNvPr id="31" name="TextBox 30">
              <a:extLst>
                <a:ext uri="{FF2B5EF4-FFF2-40B4-BE49-F238E27FC236}">
                  <a16:creationId xmlns:a16="http://schemas.microsoft.com/office/drawing/2014/main" xmlns="" id="{8F944A2E-41C0-4A94-BC87-F73915762F2F}"/>
                </a:ext>
              </a:extLst>
            </p:cNvPr>
            <p:cNvSpPr txBox="1"/>
            <p:nvPr/>
          </p:nvSpPr>
          <p:spPr>
            <a:xfrm>
              <a:off x="3653898" y="2103619"/>
              <a:ext cx="1836204" cy="923329"/>
            </a:xfrm>
            <a:prstGeom prst="rect">
              <a:avLst/>
            </a:prstGeom>
            <a:noFill/>
          </p:spPr>
          <p:txBody>
            <a:bodyPr wrap="square" rtlCol="0" anchor="ctr">
              <a:spAutoFit/>
            </a:bodyPr>
            <a:lstStyle/>
            <a:p>
              <a:pPr algn="ctr" defTabSz="914310" hangingPunct="1"/>
              <a:r>
                <a:rPr lang="kk-KZ" altLang="ko-KR" sz="2800" b="1" kern="1200" dirty="0">
                  <a:solidFill>
                    <a:prstClr val="white"/>
                  </a:solidFill>
                  <a:latin typeface="Arial" pitchFamily="34" charset="0"/>
                  <a:ea typeface="맑은 고딕"/>
                  <a:cs typeface="Arial" pitchFamily="34" charset="0"/>
                </a:rPr>
                <a:t>ҰБТ </a:t>
              </a:r>
              <a:r>
                <a:rPr lang="kk-KZ" altLang="ko-KR" sz="2000" b="1" kern="1200" dirty="0">
                  <a:solidFill>
                    <a:prstClr val="white"/>
                  </a:solidFill>
                  <a:latin typeface="Arial" pitchFamily="34" charset="0"/>
                  <a:ea typeface="맑은 고딕"/>
                  <a:cs typeface="Arial" pitchFamily="34" charset="0"/>
                </a:rPr>
                <a:t>қатысушылары</a:t>
              </a:r>
              <a:r>
                <a:rPr lang="kk-KZ" altLang="ko-KR" sz="2800" b="1" kern="1200" dirty="0">
                  <a:solidFill>
                    <a:prstClr val="white"/>
                  </a:solidFill>
                  <a:latin typeface="Arial" pitchFamily="34" charset="0"/>
                  <a:ea typeface="맑은 고딕"/>
                  <a:cs typeface="Arial" pitchFamily="34" charset="0"/>
                </a:rPr>
                <a:t> </a:t>
              </a:r>
              <a:r>
                <a:rPr lang="kk-KZ" altLang="ko-KR" b="1" kern="1200" dirty="0">
                  <a:solidFill>
                    <a:prstClr val="white"/>
                  </a:solidFill>
                  <a:latin typeface="Arial" pitchFamily="34" charset="0"/>
                  <a:ea typeface="맑은 고딕"/>
                  <a:cs typeface="Arial" pitchFamily="34" charset="0"/>
                </a:rPr>
                <a:t>(сәуір-маусым)</a:t>
              </a:r>
              <a:endParaRPr lang="ko-KR" altLang="en-US" sz="2800" b="1" kern="1200" dirty="0">
                <a:solidFill>
                  <a:prstClr val="white"/>
                </a:solidFill>
                <a:latin typeface="Arial" pitchFamily="34" charset="0"/>
                <a:ea typeface="맑은 고딕"/>
                <a:cs typeface="Arial" pitchFamily="34" charset="0"/>
              </a:endParaRPr>
            </a:p>
          </p:txBody>
        </p:sp>
        <p:grpSp>
          <p:nvGrpSpPr>
            <p:cNvPr id="8" name="그룹 9">
              <a:extLst>
                <a:ext uri="{FF2B5EF4-FFF2-40B4-BE49-F238E27FC236}">
                  <a16:creationId xmlns:a16="http://schemas.microsoft.com/office/drawing/2014/main" xmlns="" id="{C8D14D8A-C2ED-420C-87A2-BBDAA825675C}"/>
                </a:ext>
              </a:extLst>
            </p:cNvPr>
            <p:cNvGrpSpPr/>
            <p:nvPr/>
          </p:nvGrpSpPr>
          <p:grpSpPr>
            <a:xfrm>
              <a:off x="7110282" y="2183356"/>
              <a:ext cx="1014344" cy="634888"/>
              <a:chOff x="676746" y="2310751"/>
              <a:chExt cx="1352458" cy="846518"/>
            </a:xfrm>
            <a:solidFill>
              <a:schemeClr val="tx2"/>
            </a:solidFill>
            <a:effectLst>
              <a:outerShdw blurRad="50800" dist="38100" dir="5400000" algn="t" rotWithShape="0">
                <a:prstClr val="black">
                  <a:alpha val="40000"/>
                </a:prstClr>
              </a:outerShdw>
            </a:effectLst>
          </p:grpSpPr>
          <p:sp>
            <p:nvSpPr>
              <p:cNvPr id="35" name="Rectangle 14">
                <a:extLst>
                  <a:ext uri="{FF2B5EF4-FFF2-40B4-BE49-F238E27FC236}">
                    <a16:creationId xmlns:a16="http://schemas.microsoft.com/office/drawing/2014/main" xmlns="" id="{6CBC7DF2-E55F-46D1-830B-103806951D9A}"/>
                  </a:ext>
                </a:extLst>
              </p:cNvPr>
              <p:cNvSpPr/>
              <p:nvPr/>
            </p:nvSpPr>
            <p:spPr>
              <a:xfrm>
                <a:off x="683569" y="2609587"/>
                <a:ext cx="1345635" cy="259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6" name="Isosceles Triangle 15">
                <a:extLst>
                  <a:ext uri="{FF2B5EF4-FFF2-40B4-BE49-F238E27FC236}">
                    <a16:creationId xmlns:a16="http://schemas.microsoft.com/office/drawing/2014/main" xmlns="" id="{EBC0FFF7-9EA1-477C-9E0E-EC84708FB969}"/>
                  </a:ext>
                </a:extLst>
              </p:cNvPr>
              <p:cNvSpPr/>
              <p:nvPr/>
            </p:nvSpPr>
            <p:spPr>
              <a:xfrm>
                <a:off x="676746" y="2310751"/>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7" name="Isosceles Triangle 16">
                <a:extLst>
                  <a:ext uri="{FF2B5EF4-FFF2-40B4-BE49-F238E27FC236}">
                    <a16:creationId xmlns:a16="http://schemas.microsoft.com/office/drawing/2014/main" xmlns="" id="{F0D5A127-FB58-4CD8-A30D-8163806BD2E0}"/>
                  </a:ext>
                </a:extLst>
              </p:cNvPr>
              <p:cNvSpPr/>
              <p:nvPr/>
            </p:nvSpPr>
            <p:spPr>
              <a:xfrm rot="10800000">
                <a:off x="676746" y="2941245"/>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1" name="TextBox 20">
              <a:extLst>
                <a:ext uri="{FF2B5EF4-FFF2-40B4-BE49-F238E27FC236}">
                  <a16:creationId xmlns:a16="http://schemas.microsoft.com/office/drawing/2014/main" xmlns="" id="{AA72E6CE-0EC7-4DAF-A318-538BF6139188}"/>
                </a:ext>
              </a:extLst>
            </p:cNvPr>
            <p:cNvSpPr txBox="1"/>
            <p:nvPr/>
          </p:nvSpPr>
          <p:spPr>
            <a:xfrm>
              <a:off x="3098487" y="4158248"/>
              <a:ext cx="3057689" cy="877163"/>
            </a:xfrm>
            <a:prstGeom prst="rect">
              <a:avLst/>
            </a:prstGeom>
            <a:noFill/>
          </p:spPr>
          <p:txBody>
            <a:bodyPr wrap="square" rtlCol="0">
              <a:spAutoFit/>
            </a:bodyPr>
            <a:lstStyle/>
            <a:p>
              <a:pPr algn="ctr" defTabSz="914310" hangingPunct="1"/>
              <a:r>
                <a:rPr lang="ru-RU" sz="1400" kern="1200" dirty="0" err="1">
                  <a:solidFill>
                    <a:srgbClr val="1F497D"/>
                  </a:solidFill>
                  <a:latin typeface="Arial" panose="020B0604020202020204" pitchFamily="34" charset="0"/>
                  <a:ea typeface="+mn-ea"/>
                  <a:cs typeface="Arial" panose="020B0604020202020204" pitchFamily="34" charset="0"/>
                </a:rPr>
                <a:t>Жоғары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білімнің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қысқартылған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оқыту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мерзімдерін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көздейтін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бағдарламалары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түсетін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5" name="Isosceles Triangle 10">
              <a:extLst>
                <a:ext uri="{FF2B5EF4-FFF2-40B4-BE49-F238E27FC236}">
                  <a16:creationId xmlns:a16="http://schemas.microsoft.com/office/drawing/2014/main" xmlns="" id="{C7672754-CF5F-40C4-8606-EC57DCC1A1CE}"/>
                </a:ext>
              </a:extLst>
            </p:cNvPr>
            <p:cNvSpPr/>
            <p:nvPr/>
          </p:nvSpPr>
          <p:spPr>
            <a:xfrm rot="10800000">
              <a:off x="4355976" y="3651870"/>
              <a:ext cx="523857"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Tree>
    <p:extLst>
      <p:ext uri="{BB962C8B-B14F-4D97-AF65-F5344CB8AC3E}">
        <p14:creationId xmlns:p14="http://schemas.microsoft.com/office/powerpoint/2010/main" xmlns="" val="2052871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2" name="Заголовок 1"/>
          <p:cNvSpPr>
            <a:spLocks noGrp="1"/>
          </p:cNvSpPr>
          <p:nvPr>
            <p:ph type="title"/>
          </p:nvPr>
        </p:nvSpPr>
        <p:spPr/>
        <p:txBody>
          <a:bodyPr>
            <a:normAutofit fontScale="90000"/>
          </a:bodyPr>
          <a:lstStyle/>
          <a:p>
            <a:r>
              <a:rPr lang="kk-KZ" sz="3600" dirty="0">
                <a:solidFill>
                  <a:schemeClr val="bg1"/>
                </a:solidFill>
                <a:latin typeface="Palatino Linotype" pitchFamily="18" charset="0"/>
                <a:cs typeface="Times New Roman" pitchFamily="18" charset="0"/>
              </a:rPr>
              <a:t>«U-Future» қызметкерлерімен бірлесіп тестілеуге дайындықты тексеру</a:t>
            </a: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150128" y="1337485"/>
            <a:ext cx="11873553" cy="5377218"/>
          </a:xfrm>
        </p:spPr>
        <p:txBody>
          <a:bodyPr>
            <a:normAutofit fontScale="32500" lnSpcReduction="20000"/>
          </a:bodyPr>
          <a:lstStyle/>
          <a:p>
            <a:pPr marL="0" indent="0" algn="just" fontAlgn="auto">
              <a:buNone/>
            </a:pPr>
            <a:r>
              <a:rPr lang="kk-KZ" sz="4900" dirty="0">
                <a:latin typeface="Palatino Linotype" pitchFamily="18" charset="0"/>
                <a:cs typeface="Times New Roman" pitchFamily="18" charset="0"/>
              </a:rPr>
              <a:t>Карантиндік шаралар кезінде санитарлық-эпидемиологиялық талаптарды сақтау үшін әрбір пункт қамтамасыз етілуі тиіс:</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технологиясының сақталуы үшін техникалық жабдықтардың дайындығы (ұялы байланыс сигналдарын өшіретін құрылғылар, металліздегіштер және бейнебақылау құралдары);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залдарында тестілеу арасындағы үзілістерде (лектер арасында) ылғалды жинау;</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желдету жүйесі;</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әрбір тестілеу залында тестілеу процесін бейнебақылауға арналған оператордың жұмыс орны;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тестіленушінің жұмыс орны санитарлық-эпидемиологиялық ережелерге сәйкес орналастырылуы тиіс. Карантиндік шаралар кезінде жұмыс орындары арасындағы қашықтық кемінде 1 м сақтау мүмкіндігі болуы тиіс.</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залдарында су диспенсерінің болуы;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әлеуметтік қашықтықты сақтауға арналған баррикадалық ленталар;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кіре берісте тестіленушілердің дене қызуын бақылауға арналған қондырғылар (аспаптар);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дезинфекциялық тоннель және кілемшелер;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кіреберісте, холлдарда, лифтілерге кіреберісте, санитарлық тораптарда тері антисептиктеріне арналған санитайзерлер;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бактерицидті шамдар немесе рецеркуляторлар (әрбір залда);</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пайдаланылған медициналық маскаларға арналған урналар;.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бейне жазбаларды бейнебақылау камераларынан сапасын жоғалтпай сақтау;</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дәліздерде аудиторияларға көрсеткіштердің ілінуі;</a:t>
            </a:r>
            <a:endParaRPr lang="ru-RU" sz="4900" dirty="0">
              <a:latin typeface="Palatino Linotype" pitchFamily="18" charset="0"/>
              <a:cs typeface="Times New Roman" pitchFamily="18" charset="0"/>
            </a:endParaRPr>
          </a:p>
          <a:p>
            <a:pPr algn="just"/>
            <a:r>
              <a:rPr lang="kk-KZ" sz="4900" dirty="0">
                <a:latin typeface="Palatino Linotype" pitchFamily="18" charset="0"/>
                <a:cs typeface="Times New Roman" pitchFamily="18" charset="0"/>
              </a:rPr>
              <a:t>тестілеуге кіргізу кезінде түсушілерден алынған тыйым салынған заттардың сақталуын қамтамасыз ету.</a:t>
            </a:r>
            <a:endParaRPr lang="ru-RU" sz="4900" dirty="0">
              <a:latin typeface="Palatino Linotype" pitchFamily="18" charset="0"/>
              <a:cs typeface="Times New Roman" pitchFamily="18" charset="0"/>
            </a:endParaRPr>
          </a:p>
          <a:p>
            <a:endParaRPr lang="ru-RU" dirty="0"/>
          </a:p>
        </p:txBody>
      </p:sp>
    </p:spTree>
    <p:extLst>
      <p:ext uri="{BB962C8B-B14F-4D97-AF65-F5344CB8AC3E}">
        <p14:creationId xmlns:p14="http://schemas.microsoft.com/office/powerpoint/2010/main" xmlns="" val="2533905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2" name="Заголовок 1"/>
          <p:cNvSpPr>
            <a:spLocks noGrp="1"/>
          </p:cNvSpPr>
          <p:nvPr>
            <p:ph type="title"/>
          </p:nvPr>
        </p:nvSpPr>
        <p:spPr>
          <a:xfrm>
            <a:off x="609601" y="117431"/>
            <a:ext cx="10972800" cy="1143000"/>
          </a:xfrm>
        </p:spPr>
        <p:txBody>
          <a:bodyPr>
            <a:noAutofit/>
          </a:bodyPr>
          <a:lstStyle/>
          <a:p>
            <a:r>
              <a:rPr lang="kk-KZ" sz="3200" b="1" dirty="0">
                <a:solidFill>
                  <a:schemeClr val="bg1"/>
                </a:solidFill>
                <a:latin typeface="Palatino Linotype" pitchFamily="18" charset="0"/>
                <a:cs typeface="Times New Roman" pitchFamily="18" charset="0"/>
              </a:rPr>
              <a:t>Тестілеу администраторлары тобының жетекшісінің міндеттері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259310" y="1600209"/>
            <a:ext cx="11627893" cy="4950719"/>
          </a:xfrm>
        </p:spPr>
        <p:txBody>
          <a:bodyPr>
            <a:normAutofit fontScale="55000" lnSpcReduction="20000"/>
          </a:bodyPr>
          <a:lstStyle/>
          <a:p>
            <a:pPr marL="0" indent="0" algn="just" fontAlgn="auto">
              <a:buNone/>
            </a:pPr>
            <a:r>
              <a:rPr lang="kk-KZ" sz="3400" dirty="0">
                <a:latin typeface="Palatino Linotype" pitchFamily="18" charset="0"/>
                <a:cs typeface="Times New Roman" pitchFamily="18" charset="0"/>
              </a:rPr>
              <a:t>Филиалдар тестілеу өткізу пунктін қамтамасыз етеді: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акт, нысандарды басып шығару үшін принтер мен картридж;</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А4 форматындағы парақтар (әрбір тестіленушіге пайдалану үшін А4 форматындағы үш парақ беріледі);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Фотосуреттер бар бейджиктер (ҰТО филиалдарында рәсімделеді);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Нормативті-құқықтық актілер;</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алу туралы» танысу актісі бойынша тестіленушілердің қолдарын жинау үшін актілерді басып шығару және тестілеу администраторларына үлестіру; </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Медициналық маскалар, бір реттік пайдаланатын стакандар, бөтелкедегі су  және антисептикпен қамтамасыз ету.</a:t>
            </a:r>
            <a:endParaRPr lang="ru-RU" sz="3400" dirty="0">
              <a:latin typeface="Palatino Linotype" pitchFamily="18" charset="0"/>
              <a:cs typeface="Times New Roman" pitchFamily="18" charset="0"/>
            </a:endParaRPr>
          </a:p>
          <a:p>
            <a:pPr marL="0" indent="0" algn="just" fontAlgn="auto">
              <a:buNone/>
            </a:pPr>
            <a:r>
              <a:rPr lang="kk-KZ" sz="3400" dirty="0">
                <a:latin typeface="Palatino Linotype" pitchFamily="18" charset="0"/>
                <a:cs typeface="Times New Roman" pitchFamily="18" charset="0"/>
              </a:rPr>
              <a:t>Өткізеді: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аудитория мен дәліз бойынша кезекші қызметін атқаратын тестілеу администраторларына нұсқаулық өткізу және олардың функционалдық міндеттерін түсіндіру;</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тестілеу барысында пайдаланылған медициналық маскалардың ауыстырылуын бақылау.</a:t>
            </a:r>
            <a:endParaRPr lang="ru-RU" sz="3400" dirty="0">
              <a:latin typeface="Palatino Linotype" pitchFamily="18" charset="0"/>
              <a:cs typeface="Times New Roman" pitchFamily="18" charset="0"/>
            </a:endParaRPr>
          </a:p>
          <a:p>
            <a:endParaRPr lang="ru-RU" dirty="0"/>
          </a:p>
        </p:txBody>
      </p:sp>
    </p:spTree>
    <p:extLst>
      <p:ext uri="{BB962C8B-B14F-4D97-AF65-F5344CB8AC3E}">
        <p14:creationId xmlns:p14="http://schemas.microsoft.com/office/powerpoint/2010/main" xmlns="" val="3057867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xmlns=""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pic>
        <p:nvPicPr>
          <p:cNvPr id="29" name="Picture 4"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5350" y="1888783"/>
            <a:ext cx="986227" cy="932153"/>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2" descr="Похожее изображение"/>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5351" y="4339785"/>
            <a:ext cx="986227" cy="932152"/>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5" descr="C:\Users\a.khaidarova\Desktop\1089129.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67557" y="1888783"/>
            <a:ext cx="1004837" cy="949743"/>
          </a:xfrm>
          <a:prstGeom prst="rect">
            <a:avLst/>
          </a:prstGeom>
          <a:noFill/>
          <a:extLst>
            <a:ext uri="{909E8E84-426E-40DD-AFC4-6F175D3DCCD1}">
              <a14:hiddenFill xmlns:a14="http://schemas.microsoft.com/office/drawing/2010/main" xmlns="">
                <a:solidFill>
                  <a:srgbClr val="FFFFFF"/>
                </a:solidFill>
              </a14:hiddenFill>
            </a:ext>
          </a:extLst>
        </p:spPr>
      </p:pic>
      <p:pic>
        <p:nvPicPr>
          <p:cNvPr id="52" name="Picture 6" descr="C:\Users\a.khaidarova\Desktop\Respect-Icon-White.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67556" y="4344930"/>
            <a:ext cx="1004837" cy="927010"/>
          </a:xfrm>
          <a:prstGeom prst="rect">
            <a:avLst/>
          </a:prstGeom>
          <a:noFill/>
          <a:extLst>
            <a:ext uri="{909E8E84-426E-40DD-AFC4-6F175D3DCCD1}">
              <a14:hiddenFill xmlns:a14="http://schemas.microsoft.com/office/drawing/2010/main" xmlns="">
                <a:solidFill>
                  <a:srgbClr val="FFFFFF"/>
                </a:solidFill>
              </a14:hiddenFill>
            </a:ext>
          </a:extLst>
        </p:spPr>
      </p:pic>
      <p:sp>
        <p:nvSpPr>
          <p:cNvPr id="53" name="TextBox 52"/>
          <p:cNvSpPr txBox="1"/>
          <p:nvPr/>
        </p:nvSpPr>
        <p:spPr>
          <a:xfrm>
            <a:off x="1340201" y="1690133"/>
            <a:ext cx="3763200" cy="1835540"/>
          </a:xfrm>
          <a:prstGeom prst="rect">
            <a:avLst/>
          </a:prstGeom>
          <a:noFill/>
        </p:spPr>
        <p:txBody>
          <a:bodyPr wrap="square" lIns="89572" tIns="44786" rIns="89572" bIns="44786" rtlCol="0">
            <a:spAutoFit/>
          </a:bodyPr>
          <a:lstStyle/>
          <a:p>
            <a:pPr defTabSz="653132">
              <a:lnSpc>
                <a:spcPct val="90000"/>
              </a:lnSpc>
              <a:spcBef>
                <a:spcPct val="0"/>
              </a:spcBef>
              <a:spcAft>
                <a:spcPct val="35000"/>
              </a:spcAft>
            </a:pPr>
            <a:r>
              <a:rPr lang="kk-KZ" dirty="0">
                <a:latin typeface="Palatino Linotype" pitchFamily="18" charset="0"/>
              </a:rPr>
              <a:t>ҰБТ өткізу қағидаларының сақталуын бақылауды жүзеге асыру үшін ҰБТӨП-ке ҚР БҒМ БҒССҚК және ҚР БҒМ БҒССҚК БССҚД қызметкерлері қатарынан </a:t>
            </a:r>
            <a:r>
              <a:rPr lang="kk-KZ" b="1" dirty="0">
                <a:latin typeface="Palatino Linotype" pitchFamily="18" charset="0"/>
              </a:rPr>
              <a:t>бақылаушылар</a:t>
            </a:r>
            <a:r>
              <a:rPr lang="kk-KZ" dirty="0">
                <a:latin typeface="Palatino Linotype" pitchFamily="18" charset="0"/>
              </a:rPr>
              <a:t> жіберіледі</a:t>
            </a:r>
            <a:endParaRPr lang="ru-RU" dirty="0">
              <a:latin typeface="Palatino Linotype" pitchFamily="18" charset="0"/>
              <a:cs typeface="Times New Roman" pitchFamily="18" charset="0"/>
            </a:endParaRPr>
          </a:p>
        </p:txBody>
      </p:sp>
      <p:sp>
        <p:nvSpPr>
          <p:cNvPr id="54" name="TextBox 53"/>
          <p:cNvSpPr txBox="1"/>
          <p:nvPr/>
        </p:nvSpPr>
        <p:spPr>
          <a:xfrm>
            <a:off x="1340204" y="4073495"/>
            <a:ext cx="3453917" cy="1198442"/>
          </a:xfrm>
          <a:prstGeom prst="rect">
            <a:avLst/>
          </a:prstGeom>
          <a:noFill/>
        </p:spPr>
        <p:txBody>
          <a:bodyPr wrap="square" lIns="89572" tIns="44786" rIns="89572" bIns="44786" rtlCol="0">
            <a:spAutoFit/>
          </a:bodyPr>
          <a:lstStyle/>
          <a:p>
            <a:pPr fontAlgn="auto"/>
            <a:r>
              <a:rPr lang="kk-KZ" dirty="0">
                <a:latin typeface="Palatino Linotype" pitchFamily="18" charset="0"/>
              </a:rPr>
              <a:t>«Адалдық алаңы» жобалық кеңсесі өкілдері мен арнайы мониторингтік топ мүшелері қатарынан </a:t>
            </a:r>
            <a:r>
              <a:rPr lang="kk-KZ" b="1" dirty="0">
                <a:latin typeface="Palatino Linotype" pitchFamily="18" charset="0"/>
              </a:rPr>
              <a:t>бақылаушылар</a:t>
            </a:r>
            <a:endParaRPr lang="ru-RU" dirty="0">
              <a:latin typeface="Palatino Linotype" pitchFamily="18" charset="0"/>
            </a:endParaRPr>
          </a:p>
        </p:txBody>
      </p:sp>
      <p:sp>
        <p:nvSpPr>
          <p:cNvPr id="55" name="TextBox 54"/>
          <p:cNvSpPr txBox="1"/>
          <p:nvPr/>
        </p:nvSpPr>
        <p:spPr>
          <a:xfrm>
            <a:off x="6291618" y="1525962"/>
            <a:ext cx="5792806" cy="4799428"/>
          </a:xfrm>
          <a:prstGeom prst="rect">
            <a:avLst/>
          </a:prstGeom>
          <a:noFill/>
        </p:spPr>
        <p:txBody>
          <a:bodyPr wrap="square" lIns="89572" tIns="44786" rIns="89572" bIns="44786" rtlCol="0">
            <a:spAutoFit/>
          </a:bodyPr>
          <a:lstStyle/>
          <a:p>
            <a:pPr algn="just" fontAlgn="auto"/>
            <a:r>
              <a:rPr lang="kk-KZ" b="1" dirty="0">
                <a:latin typeface="Palatino Linotype" pitchFamily="18" charset="0"/>
              </a:rPr>
              <a:t>Бақылаушыларға</a:t>
            </a:r>
            <a:r>
              <a:rPr lang="kk-KZ" dirty="0">
                <a:latin typeface="Palatino Linotype" pitchFamily="18" charset="0"/>
              </a:rPr>
              <a:t> қажет болған жағдайда аудиторияға кіруге және аудиторияда болуға құқықтары бар. Тестіленушілер қағидаларды бұзған, тыйым салынған заттарды пайдаланған жағдайда (телефон, шпаргалка және т.б.) тестілеу администраторымен бірлесіп акт жасап, тестіленушіні аудиториядан шығарады. Бұл ретте аудитория ішінде артық жүріс рұқсат етілмейді.</a:t>
            </a:r>
          </a:p>
          <a:p>
            <a:pPr algn="just" fontAlgn="auto"/>
            <a:endParaRPr lang="ru-RU" dirty="0">
              <a:latin typeface="Palatino Linotype" pitchFamily="18" charset="0"/>
            </a:endParaRPr>
          </a:p>
          <a:p>
            <a:pPr algn="just" fontAlgn="auto"/>
            <a:r>
              <a:rPr lang="kk-KZ" dirty="0">
                <a:latin typeface="Palatino Linotype" pitchFamily="18" charset="0"/>
              </a:rPr>
              <a:t>Тестілеудің барлық кезеңдерінде тестілеудің барлық қатысушыларына өте сыпайы болуы қажет. Тестіленушілердің алдында ұрыстың, дау-дамайдың және т.б. болуы рұқсат етілмейді. Барлық даулы мәселелер ҰТО-мен келісіліп шешілуі қажет.</a:t>
            </a:r>
            <a:endParaRPr lang="ru-RU" dirty="0">
              <a:latin typeface="Palatino Linotype" pitchFamily="18" charset="0"/>
            </a:endParaRPr>
          </a:p>
          <a:p>
            <a:pPr algn="just" fontAlgn="auto"/>
            <a:r>
              <a:rPr lang="kk-KZ" dirty="0">
                <a:latin typeface="Palatino Linotype" pitchFamily="18" charset="0"/>
              </a:rPr>
              <a:t>Тестілеуге дейін және тестілеу барысында аудиторияларды, дәліздерді, әжетханаларды тыйым салынған заттарға тексеруге құқықтары бар.</a:t>
            </a:r>
            <a:endParaRPr lang="ru-RU" dirty="0">
              <a:latin typeface="Palatino Linotype" pitchFamily="18" charset="0"/>
            </a:endParaRPr>
          </a:p>
        </p:txBody>
      </p:sp>
      <p:sp>
        <p:nvSpPr>
          <p:cNvPr id="58" name="Заголовок 1"/>
          <p:cNvSpPr>
            <a:spLocks noGrp="1"/>
          </p:cNvSpPr>
          <p:nvPr>
            <p:ph type="title"/>
          </p:nvPr>
        </p:nvSpPr>
        <p:spPr>
          <a:xfrm>
            <a:off x="-23609" y="327546"/>
            <a:ext cx="12192000" cy="990600"/>
          </a:xfrm>
        </p:spPr>
        <p:txBody>
          <a:bodyPr>
            <a:noAutofit/>
          </a:bodyPr>
          <a:lstStyle/>
          <a:p>
            <a:r>
              <a:rPr lang="kk-KZ" sz="2400" b="1" dirty="0">
                <a:solidFill>
                  <a:schemeClr val="bg1"/>
                </a:solidFill>
                <a:latin typeface="Palatino Linotype" pitchFamily="18" charset="0"/>
              </a:rPr>
              <a:t>ҚР БҒМ БҒССҚК және ҚР БҒМ БҒССҚК БССҚД мен «Адалдық алаңы» жобалық кеңсесі өкілдері мен арнайы мониторингтік топ мүшелері қатарынан құрылған бақылаушылар</a:t>
            </a:r>
            <a:r>
              <a:rPr lang="ru-RU" sz="2400" dirty="0">
                <a:latin typeface="Palatino Linotype" pitchFamily="18" charset="0"/>
              </a:rPr>
              <a:t/>
            </a:r>
            <a:br>
              <a:rPr lang="ru-RU" sz="2400" dirty="0">
                <a:latin typeface="Palatino Linotype" pitchFamily="18" charset="0"/>
              </a:rPr>
            </a:br>
            <a:endParaRPr lang="ru-RU" sz="2400" b="1" dirty="0">
              <a:solidFill>
                <a:schemeClr val="accent3">
                  <a:lumMod val="50000"/>
                </a:schemeClr>
              </a:solidFill>
              <a:latin typeface="Palatino Linotype" pitchFamily="18" charset="0"/>
            </a:endParaRPr>
          </a:p>
        </p:txBody>
      </p:sp>
    </p:spTree>
    <p:extLst>
      <p:ext uri="{BB962C8B-B14F-4D97-AF65-F5344CB8AC3E}">
        <p14:creationId xmlns:p14="http://schemas.microsoft.com/office/powerpoint/2010/main" xmlns="" val="88027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rgbClr val="629DD1"/>
              </a:solidFill>
              <a:latin typeface="Arial Narrow" panose="020B0606020202030204" pitchFamily="34" charset="0"/>
            </a:endParaRPr>
          </a:p>
        </p:txBody>
      </p:sp>
      <p:sp>
        <p:nvSpPr>
          <p:cNvPr id="2" name="Заголовок 1"/>
          <p:cNvSpPr>
            <a:spLocks noGrp="1"/>
          </p:cNvSpPr>
          <p:nvPr>
            <p:ph type="title"/>
          </p:nvPr>
        </p:nvSpPr>
        <p:spPr>
          <a:xfrm>
            <a:off x="609601" y="85302"/>
            <a:ext cx="10972800" cy="1143000"/>
          </a:xfrm>
        </p:spPr>
        <p:txBody>
          <a:bodyPr>
            <a:normAutofit/>
          </a:bodyPr>
          <a:lstStyle/>
          <a:p>
            <a:r>
              <a:rPr lang="kk-KZ" sz="3200" dirty="0">
                <a:solidFill>
                  <a:schemeClr val="bg1"/>
                </a:solidFill>
                <a:latin typeface="Palatino Linotype" pitchFamily="18" charset="0"/>
              </a:rPr>
              <a:t>Ғимаратқа кіргізу тәртібі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559558" y="1600206"/>
            <a:ext cx="11204812" cy="4868833"/>
          </a:xfrm>
        </p:spPr>
        <p:txBody>
          <a:bodyPr>
            <a:normAutofit fontScale="77500" lnSpcReduction="20000"/>
          </a:bodyPr>
          <a:lstStyle/>
          <a:p>
            <a:pPr marL="457200" indent="0" algn="just">
              <a:lnSpc>
                <a:spcPct val="115000"/>
              </a:lnSpc>
              <a:spcAft>
                <a:spcPts val="0"/>
              </a:spcAft>
              <a:buNone/>
              <a:tabLst>
                <a:tab pos="630555" algn="l"/>
              </a:tabLst>
            </a:pPr>
            <a:r>
              <a:rPr lang="kk-KZ" sz="2400" dirty="0">
                <a:latin typeface="Palatino Linotype" pitchFamily="18" charset="0"/>
              </a:rPr>
              <a:t>ҰБТ-ны өткізу кезінде түсушілер ғимаратқа бір-бірден кіргізіледі, бұл ретте түсушілердің жеке басы адам бетінің көлемдік-кеңістіктік формасының сканерленуі арқылы сәйкестендіріледі </a:t>
            </a:r>
            <a:r>
              <a:rPr lang="kk-KZ" sz="2400" dirty="0">
                <a:latin typeface="Palatino Linotype" pitchFamily="18" charset="0"/>
                <a:ea typeface="Calibri"/>
                <a:cs typeface="Times New Roman"/>
              </a:rPr>
              <a:t>немесе тестіленушінің сыртқы келбетін жеке куәлікпен салыстыру арқылы жүзеге асырылады. </a:t>
            </a:r>
            <a:r>
              <a:rPr lang="kk-KZ" sz="2400" i="1" dirty="0">
                <a:latin typeface="Palatino Linotype" pitchFamily="18" charset="0"/>
                <a:ea typeface="Calibri"/>
                <a:cs typeface="Times New Roman"/>
              </a:rPr>
              <a:t>Жеке куәлігі жоқ адамдарда білім беру ұйымынан бірінші басшының қолымен және мөрімен расталған анықтама және туу туралы куәлік болуы тиіс. Шетелде білім беру ұйымдарын бітірген және Қазақстан Республикасының азаматтары болып табылмайтын адамдардың паспорты болуы тиіс.</a:t>
            </a:r>
          </a:p>
          <a:p>
            <a:pPr marL="457200" indent="0" algn="just">
              <a:lnSpc>
                <a:spcPct val="115000"/>
              </a:lnSpc>
              <a:spcAft>
                <a:spcPts val="0"/>
              </a:spcAft>
              <a:buNone/>
              <a:tabLst>
                <a:tab pos="630555" algn="l"/>
              </a:tabLst>
            </a:pPr>
            <a:endParaRPr lang="kk-KZ" sz="2400" i="1" dirty="0">
              <a:latin typeface="Palatino Linotype" pitchFamily="18" charset="0"/>
              <a:cs typeface="Times New Roman"/>
            </a:endParaRPr>
          </a:p>
          <a:p>
            <a:pPr marL="457200" indent="0" algn="just">
              <a:lnSpc>
                <a:spcPct val="115000"/>
              </a:lnSpc>
              <a:spcAft>
                <a:spcPts val="0"/>
              </a:spcAft>
              <a:buNone/>
              <a:tabLst>
                <a:tab pos="630555" algn="l"/>
              </a:tabLst>
            </a:pPr>
            <a:r>
              <a:rPr lang="kk-KZ" sz="2400" dirty="0">
                <a:latin typeface="Palatino Linotype" pitchFamily="18" charset="0"/>
              </a:rPr>
              <a:t>ҰБТӨП ғимаратының кіреберісінде түсушіге «Денсаулық күйінің қанағаттанарлығын растау, ҰБТ өткізу қағидаларымен танысу және тыйым салынған заттарды алып өткені үшін жауапкершілік туралы» танысу актісі ұсынылады.</a:t>
            </a:r>
          </a:p>
          <a:p>
            <a:pPr marL="457200" indent="0" algn="just">
              <a:lnSpc>
                <a:spcPct val="115000"/>
              </a:lnSpc>
              <a:spcAft>
                <a:spcPts val="0"/>
              </a:spcAft>
              <a:buNone/>
              <a:tabLst>
                <a:tab pos="630555" algn="l"/>
              </a:tabLst>
            </a:pPr>
            <a:endParaRPr lang="kk-KZ" sz="2400" dirty="0">
              <a:latin typeface="Palatino Linotype" pitchFamily="18" charset="0"/>
            </a:endParaRPr>
          </a:p>
          <a:p>
            <a:pPr marL="457200" indent="0" algn="just">
              <a:lnSpc>
                <a:spcPct val="115000"/>
              </a:lnSpc>
              <a:spcAft>
                <a:spcPts val="0"/>
              </a:spcAft>
              <a:buNone/>
              <a:tabLst>
                <a:tab pos="630555" algn="l"/>
              </a:tabLst>
            </a:pPr>
            <a:r>
              <a:rPr lang="kk-KZ" sz="2400" dirty="0">
                <a:latin typeface="Palatino Linotype" pitchFamily="18" charset="0"/>
              </a:rPr>
              <a:t>Тестілеуге кіргізу кезінде қол және рамалық металл іздегіштер пайдаланылады. Тестілеуге кіргізу кезінде металл іздегіштерді қолдану тестілеу өткізу барысында түсушілердің қауіпсіздігін қамтамасыз ету, сондай-ақ олардың ғимаратқа төмендегі тыйым салынған заттарды алып кіруіне жол бермеу үшін қолданылады.</a:t>
            </a:r>
            <a:endParaRPr lang="ru-RU" dirty="0"/>
          </a:p>
        </p:txBody>
      </p:sp>
    </p:spTree>
    <p:extLst>
      <p:ext uri="{BB962C8B-B14F-4D97-AF65-F5344CB8AC3E}">
        <p14:creationId xmlns:p14="http://schemas.microsoft.com/office/powerpoint/2010/main" xmlns="" val="1421855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Прямоугольник 2"/>
          <p:cNvSpPr/>
          <p:nvPr/>
        </p:nvSpPr>
        <p:spPr>
          <a:xfrm>
            <a:off x="4581487" y="302232"/>
            <a:ext cx="3029028" cy="615549"/>
          </a:xfrm>
          <a:prstGeom prst="rect">
            <a:avLst/>
          </a:prstGeom>
        </p:spPr>
        <p:txBody>
          <a:bodyPr wrap="none" lIns="121917" tIns="60958" rIns="121917" bIns="60958">
            <a:spAutoFit/>
          </a:bodyPr>
          <a:lstStyle/>
          <a:p>
            <a:r>
              <a:rPr lang="ru-RU" sz="3200" b="1" dirty="0" err="1">
                <a:solidFill>
                  <a:schemeClr val="bg1"/>
                </a:solidFill>
                <a:latin typeface="Palatino Linotype" pitchFamily="18" charset="0"/>
                <a:cs typeface="Times New Roman" pitchFamily="18" charset="0"/>
              </a:rPr>
              <a:t>Танысу</a:t>
            </a:r>
            <a:r>
              <a:rPr lang="ru-RU" sz="3200" b="1" dirty="0">
                <a:solidFill>
                  <a:schemeClr val="bg1"/>
                </a:solidFill>
                <a:latin typeface="Palatino Linotype" pitchFamily="18" charset="0"/>
                <a:cs typeface="Times New Roman" pitchFamily="18" charset="0"/>
              </a:rPr>
              <a:t> </a:t>
            </a:r>
            <a:r>
              <a:rPr lang="ru-RU" sz="3200" b="1" dirty="0" err="1">
                <a:solidFill>
                  <a:schemeClr val="bg1"/>
                </a:solidFill>
                <a:latin typeface="Palatino Linotype" pitchFamily="18" charset="0"/>
                <a:cs typeface="Times New Roman" pitchFamily="18" charset="0"/>
              </a:rPr>
              <a:t>актісі</a:t>
            </a:r>
            <a:endParaRPr lang="ru-RU" sz="3200" dirty="0">
              <a:solidFill>
                <a:schemeClr val="bg1"/>
              </a:solidFill>
              <a:latin typeface="Palatino Linotype" pitchFamily="18" charset="0"/>
            </a:endParaRPr>
          </a:p>
        </p:txBody>
      </p:sp>
      <p:pic>
        <p:nvPicPr>
          <p:cNvPr id="5" name="Picture 1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1596" y="1417901"/>
            <a:ext cx="1040165" cy="104016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1"/>
          <p:cNvSpPr>
            <a:spLocks noChangeArrowheads="1"/>
          </p:cNvSpPr>
          <p:nvPr/>
        </p:nvSpPr>
        <p:spPr bwMode="auto">
          <a:xfrm>
            <a:off x="1269242" y="1520687"/>
            <a:ext cx="10699845" cy="51706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21917" tIns="60958" rIns="121917" bIns="60958" numCol="1" anchor="ctr" anchorCtr="0" compatLnSpc="1">
            <a:prstTxWarp prst="textNoShape">
              <a:avLst/>
            </a:prstTxWarp>
            <a:spAutoFit/>
          </a:bodyPr>
          <a:lstStyle/>
          <a:p>
            <a:pPr algn="just" defTabSz="1219170" fontAlgn="base" hangingPunct="1">
              <a:spcBef>
                <a:spcPct val="0"/>
              </a:spcBef>
              <a:spcAft>
                <a:spcPct val="0"/>
              </a:spcAft>
            </a:pPr>
            <a:r>
              <a:rPr lang="ru-RU" sz="1900" b="1" dirty="0">
                <a:solidFill>
                  <a:schemeClr val="tx1"/>
                </a:solidFill>
                <a:latin typeface="Palatino Linotype" pitchFamily="18" charset="0"/>
                <a:ea typeface="Calibri" pitchFamily="34" charset="0"/>
                <a:cs typeface="Times New Roman" pitchFamily="18" charset="0"/>
              </a:rPr>
              <a:t>«</a:t>
            </a:r>
            <a:r>
              <a:rPr lang="kk-KZ" sz="1900" b="1" dirty="0">
                <a:solidFill>
                  <a:schemeClr val="tx1"/>
                </a:solidFill>
                <a:latin typeface="Palatino Linotype" pitchFamily="18" charset="0"/>
                <a:ea typeface="Calibri" pitchFamily="34" charset="0"/>
                <a:cs typeface="Times New Roman"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алу туралы» танысу актісі</a:t>
            </a:r>
          </a:p>
          <a:p>
            <a:pPr algn="just" defTabSz="1219170" fontAlgn="base" hangingPunct="1">
              <a:spcBef>
                <a:spcPct val="0"/>
              </a:spcBef>
              <a:spcAft>
                <a:spcPct val="0"/>
              </a:spcAft>
            </a:pP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ҰБТӨП атауы ______________________________________</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Күні ___________</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1.     ҰБТ тапсыратын күні денсаулығымның жалпы күйі қанағаттанарлық.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2.     ҰБТ өткізу қағидаларымен таныстым!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3.     Алдын-ала ескертілдім: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 тестілеуге тыйым салынған заттардың біреуін ғимаратқа кіргізуге әрекет жасаған жағдайда акт жасалып, ғимараттан шығарыламын;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 аудиторияда тыйым салынған заттар қолданғаным анықталған жағдайда акт жасалып, аудиториядан шығарыламын; 	</a:t>
            </a:r>
            <a:endParaRPr lang="ru-RU" sz="1900" dirty="0">
              <a:solidFill>
                <a:schemeClr val="tx1"/>
              </a:solidFill>
              <a:latin typeface="Palatino Linotype" pitchFamily="18" charset="0"/>
              <a:cs typeface="Times New Roman" pitchFamily="18" charset="0"/>
            </a:endParaRPr>
          </a:p>
          <a:p>
            <a:pPr marL="285750" indent="-285750" algn="just" defTabSz="1219170" eaLnBrk="0" fontAlgn="base">
              <a:spcBef>
                <a:spcPct val="0"/>
              </a:spcBef>
              <a:spcAft>
                <a:spcPct val="0"/>
              </a:spcAft>
              <a:buFontTx/>
              <a:buChar char="-"/>
            </a:pPr>
            <a:r>
              <a:rPr lang="kk-KZ" sz="1900" dirty="0">
                <a:solidFill>
                  <a:schemeClr val="tx1"/>
                </a:solidFill>
                <a:latin typeface="Palatino Linotype" pitchFamily="18" charset="0"/>
                <a:ea typeface="Calibri" pitchFamily="34" charset="0"/>
                <a:cs typeface="Times New Roman" pitchFamily="18" charset="0"/>
              </a:rPr>
              <a:t>ҰБТ-дан кейін, тестілеудің бейнебақылау жазбаларын талдау барысында тыйым салынған заттардың біреуін пайдаланғаным анықталған жағдайда, тестілеу (ҰБТ балдары) және конкурс нәтижелері жойылады.	</a:t>
            </a:r>
          </a:p>
          <a:p>
            <a:pPr defTabSz="1219170" eaLnBrk="0" fontAlgn="base">
              <a:spcBef>
                <a:spcPct val="0"/>
              </a:spcBef>
              <a:spcAft>
                <a:spcPct val="0"/>
              </a:spcAft>
            </a:pPr>
            <a:endParaRPr lang="ru-RU"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2414435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Объект 2"/>
          <p:cNvSpPr>
            <a:spLocks noGrp="1"/>
          </p:cNvSpPr>
          <p:nvPr>
            <p:ph idx="1"/>
          </p:nvPr>
        </p:nvSpPr>
        <p:spPr>
          <a:xfrm>
            <a:off x="114430" y="1228302"/>
            <a:ext cx="11775743" cy="5479577"/>
          </a:xfrm>
        </p:spPr>
        <p:txBody>
          <a:bodyPr>
            <a:noAutofit/>
          </a:bodyPr>
          <a:lstStyle/>
          <a:p>
            <a:pPr marL="0" indent="0" fontAlgn="auto">
              <a:buNone/>
            </a:pPr>
            <a:r>
              <a:rPr lang="kk-KZ" sz="2000" b="1" dirty="0">
                <a:latin typeface="Palatino Linotype" pitchFamily="18" charset="0"/>
              </a:rPr>
              <a:t>Тестілеу администраторы:</a:t>
            </a:r>
            <a:endParaRPr lang="ru-RU" sz="2000" dirty="0">
              <a:latin typeface="Palatino Linotype" pitchFamily="18" charset="0"/>
            </a:endParaRPr>
          </a:p>
          <a:p>
            <a:pPr lvl="0" fontAlgn="auto"/>
            <a:r>
              <a:rPr lang="kk-KZ" sz="2000" dirty="0">
                <a:latin typeface="Palatino Linotype" pitchFamily="18" charset="0"/>
              </a:rPr>
              <a:t>тестіленушілерді аудиторияға (компьютерлік сыныпқа) бір-бірден кіргізеді;</a:t>
            </a:r>
            <a:endParaRPr lang="ru-RU" sz="2000" dirty="0">
              <a:latin typeface="Palatino Linotype" pitchFamily="18" charset="0"/>
            </a:endParaRPr>
          </a:p>
          <a:p>
            <a:pPr lvl="0" fontAlgn="auto"/>
            <a:r>
              <a:rPr lang="kk-KZ" sz="2000" dirty="0">
                <a:latin typeface="Palatino Linotype" pitchFamily="18" charset="0"/>
              </a:rPr>
              <a:t>тестілеу басталғанға дейін тестілеу кезінде тестіленушілерге тәртіп сақтау ережелері бойынша нұсқаулық және апелляцияға өтініш беру қағидаларымен таныстырады; </a:t>
            </a:r>
            <a:endParaRPr lang="ru-RU" sz="2000" dirty="0">
              <a:latin typeface="Palatino Linotype" pitchFamily="18" charset="0"/>
            </a:endParaRPr>
          </a:p>
          <a:p>
            <a:pPr lvl="0" fontAlgn="auto"/>
            <a:r>
              <a:rPr lang="kk-KZ" sz="2000" dirty="0">
                <a:latin typeface="Palatino Linotype" pitchFamily="18" charset="0"/>
              </a:rPr>
              <a:t>тестілеу кезінде пайдаланылған медициналық маскаларды ауыстырады;</a:t>
            </a:r>
            <a:endParaRPr lang="ru-RU" sz="2000" dirty="0">
              <a:latin typeface="Palatino Linotype" pitchFamily="18" charset="0"/>
            </a:endParaRPr>
          </a:p>
          <a:p>
            <a:pPr lvl="0" fontAlgn="auto"/>
            <a:r>
              <a:rPr lang="kk-KZ" sz="2000" dirty="0">
                <a:latin typeface="Palatino Linotype" pitchFamily="18" charset="0"/>
              </a:rPr>
              <a:t>тестілеуге дейін және тестілеу барысында дене қызуы жоғары (37°С және одан жоғары) тестіленушілерді анықтайды, тестілеу администраторлары тобының жетекшісіне хабарлайды; </a:t>
            </a:r>
            <a:endParaRPr lang="ru-RU" sz="2000" dirty="0">
              <a:latin typeface="Palatino Linotype" pitchFamily="18" charset="0"/>
            </a:endParaRPr>
          </a:p>
          <a:p>
            <a:pPr lvl="0" fontAlgn="auto"/>
            <a:r>
              <a:rPr lang="kk-KZ" sz="2000" dirty="0">
                <a:latin typeface="Palatino Linotype" pitchFamily="18" charset="0"/>
              </a:rPr>
              <a:t>тестілеу кезінде техниканың техникалық ақауы болған жағдайда тестілеу администраторлары тобының жетекішісіне және бақылаушыларға хабарлап, бірлесіп акт жасайды;</a:t>
            </a:r>
          </a:p>
          <a:p>
            <a:r>
              <a:rPr lang="kk-KZ" sz="2000" dirty="0">
                <a:latin typeface="Palatino Linotype" pitchFamily="18" charset="0"/>
              </a:rPr>
              <a:t>тестілеу барысында тыйым салынған заттың тәркіленуі және тәртіп сақтау ережесін бұзған түсушіні аудиториядан шығару туралы </a:t>
            </a:r>
            <a:r>
              <a:rPr lang="kk-KZ" sz="2000" dirty="0">
                <a:solidFill>
                  <a:prstClr val="black"/>
                </a:solidFill>
                <a:latin typeface="Palatino Linotype" pitchFamily="18" charset="0"/>
              </a:rPr>
              <a:t>тестілеу администраторлары тобының жетекішісіне және бақылаушыларға хабарлап, бірлесіп акт жасайды;</a:t>
            </a:r>
            <a:endParaRPr lang="kk-KZ" sz="2000" dirty="0">
              <a:latin typeface="Palatino Linotype" pitchFamily="18" charset="0"/>
            </a:endParaRPr>
          </a:p>
          <a:p>
            <a:r>
              <a:rPr lang="kk-KZ" sz="2000" dirty="0">
                <a:latin typeface="Palatino Linotype" pitchFamily="18" charset="0"/>
              </a:rPr>
              <a:t>тестілеу барысында нәтижелері жойылған тестіленушілердің актілерін сканерлеп, Орталыққа жіберу үшін жинақтайды.</a:t>
            </a:r>
          </a:p>
        </p:txBody>
      </p:sp>
      <p:sp>
        <p:nvSpPr>
          <p:cNvPr id="8"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err="1">
                <a:solidFill>
                  <a:schemeClr val="bg1"/>
                </a:solidFill>
                <a:latin typeface="Palatino Linotype" pitchFamily="18" charset="0"/>
              </a:rPr>
              <a:t>Аудиторияға</a:t>
            </a:r>
            <a:r>
              <a:rPr lang="ru-RU" sz="3200" b="1" dirty="0">
                <a:solidFill>
                  <a:schemeClr val="bg1"/>
                </a:solidFill>
                <a:latin typeface="Palatino Linotype" pitchFamily="18" charset="0"/>
              </a:rPr>
              <a:t> </a:t>
            </a:r>
            <a:r>
              <a:rPr lang="ru-RU" sz="3200" b="1" dirty="0" err="1">
                <a:solidFill>
                  <a:schemeClr val="bg1"/>
                </a:solidFill>
                <a:latin typeface="Palatino Linotype" pitchFamily="18" charset="0"/>
              </a:rPr>
              <a:t>кіргізу</a:t>
            </a:r>
            <a:r>
              <a:rPr lang="ru-RU" sz="3200" b="1" dirty="0">
                <a:solidFill>
                  <a:schemeClr val="bg1"/>
                </a:solidFill>
                <a:latin typeface="Palatino Linotype" pitchFamily="18" charset="0"/>
              </a:rPr>
              <a:t> </a:t>
            </a:r>
            <a:r>
              <a:rPr lang="ru-RU" sz="3200" b="1" dirty="0" err="1">
                <a:solidFill>
                  <a:schemeClr val="bg1"/>
                </a:solidFill>
                <a:latin typeface="Palatino Linotype" pitchFamily="18" charset="0"/>
              </a:rPr>
              <a:t>тәртібі</a:t>
            </a:r>
            <a:endParaRPr lang="ru-RU" sz="3200" b="1" dirty="0">
              <a:solidFill>
                <a:schemeClr val="bg1"/>
              </a:solidFill>
              <a:latin typeface="Palatino Linotype" pitchFamily="18" charset="0"/>
            </a:endParaRPr>
          </a:p>
        </p:txBody>
      </p:sp>
    </p:spTree>
    <p:extLst>
      <p:ext uri="{BB962C8B-B14F-4D97-AF65-F5344CB8AC3E}">
        <p14:creationId xmlns:p14="http://schemas.microsoft.com/office/powerpoint/2010/main" xmlns="" val="1833089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Прямоугольник 48">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60"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rPr>
              <a:t>ҰБТ </a:t>
            </a:r>
            <a:r>
              <a:rPr lang="ru-RU" sz="3200" b="1" dirty="0" err="1">
                <a:solidFill>
                  <a:schemeClr val="bg1"/>
                </a:solidFill>
                <a:latin typeface="Palatino Linotype" pitchFamily="18" charset="0"/>
              </a:rPr>
              <a:t>ұзақтығы</a:t>
            </a:r>
            <a:endParaRPr lang="ru-RU" sz="3200" b="1" dirty="0">
              <a:solidFill>
                <a:schemeClr val="bg1"/>
              </a:solidFill>
              <a:latin typeface="Palatino Linotype" pitchFamily="18" charset="0"/>
            </a:endParaRPr>
          </a:p>
        </p:txBody>
      </p:sp>
      <p:sp>
        <p:nvSpPr>
          <p:cNvPr id="100" name="TextBox 99"/>
          <p:cNvSpPr txBox="1"/>
          <p:nvPr/>
        </p:nvSpPr>
        <p:spPr>
          <a:xfrm>
            <a:off x="10601731" y="2470405"/>
            <a:ext cx="1651089" cy="707882"/>
          </a:xfrm>
          <a:prstGeom prst="rect">
            <a:avLst/>
          </a:prstGeom>
          <a:noFill/>
        </p:spPr>
        <p:txBody>
          <a:bodyPr wrap="square" lIns="121917" tIns="60958" rIns="121917" bIns="60958" rtlCol="0">
            <a:spAutoFit/>
          </a:bodyPr>
          <a:lstStyle/>
          <a:p>
            <a:pPr algn="ctr"/>
            <a:r>
              <a:rPr lang="kk-KZ" sz="1900" b="1" dirty="0">
                <a:solidFill>
                  <a:schemeClr val="tx2">
                    <a:lumMod val="75000"/>
                  </a:schemeClr>
                </a:solidFill>
                <a:latin typeface="Palatino Linotype" pitchFamily="18" charset="0"/>
                <a:cs typeface="Arial" pitchFamily="34" charset="0"/>
              </a:rPr>
              <a:t>ҰБТ-ның аяқталуы</a:t>
            </a:r>
            <a:endParaRPr lang="ru-RU" sz="1900" b="1" dirty="0">
              <a:solidFill>
                <a:schemeClr val="tx2">
                  <a:lumMod val="75000"/>
                </a:schemeClr>
              </a:solidFill>
              <a:latin typeface="Palatino Linotype" pitchFamily="18" charset="0"/>
              <a:cs typeface="Arial" pitchFamily="34" charset="0"/>
            </a:endParaRPr>
          </a:p>
        </p:txBody>
      </p:sp>
      <p:sp>
        <p:nvSpPr>
          <p:cNvPr id="41" name="TextBox 40"/>
          <p:cNvSpPr txBox="1"/>
          <p:nvPr/>
        </p:nvSpPr>
        <p:spPr>
          <a:xfrm>
            <a:off x="222678" y="4923385"/>
            <a:ext cx="1545239" cy="1046436"/>
          </a:xfrm>
          <a:prstGeom prst="rect">
            <a:avLst/>
          </a:prstGeom>
          <a:noFill/>
        </p:spPr>
        <p:txBody>
          <a:bodyPr wrap="square" lIns="121917" tIns="60958" rIns="121917" bIns="60958" rtlCol="0">
            <a:spAutoFit/>
          </a:bodyPr>
          <a:lstStyle/>
          <a:p>
            <a:pPr algn="ctr"/>
            <a:r>
              <a:rPr lang="ru-RU" sz="1500" dirty="0">
                <a:solidFill>
                  <a:schemeClr val="tx2">
                    <a:lumMod val="75000"/>
                  </a:schemeClr>
                </a:solidFill>
                <a:latin typeface="Palatino Linotype" pitchFamily="18" charset="0"/>
              </a:rPr>
              <a:t>5-минуттық </a:t>
            </a:r>
            <a:r>
              <a:rPr lang="ru-RU" sz="1500" dirty="0" err="1">
                <a:solidFill>
                  <a:schemeClr val="tx2">
                    <a:lumMod val="75000"/>
                  </a:schemeClr>
                </a:solidFill>
                <a:latin typeface="Palatino Linotype" pitchFamily="18" charset="0"/>
              </a:rPr>
              <a:t>үзіліс</a:t>
            </a:r>
            <a:endParaRPr lang="ru-RU" sz="1500" dirty="0">
              <a:solidFill>
                <a:schemeClr val="tx2">
                  <a:lumMod val="75000"/>
                </a:schemeClr>
              </a:solidFill>
              <a:latin typeface="Palatino Linotype" pitchFamily="18" charset="0"/>
            </a:endParaRPr>
          </a:p>
          <a:p>
            <a:pPr algn="ctr"/>
            <a:r>
              <a:rPr lang="ru-RU" sz="1500" i="1" dirty="0">
                <a:solidFill>
                  <a:schemeClr val="tx2">
                    <a:lumMod val="75000"/>
                  </a:schemeClr>
                </a:solidFill>
                <a:latin typeface="Palatino Linotype" pitchFamily="18" charset="0"/>
              </a:rPr>
              <a:t>(</a:t>
            </a:r>
            <a:r>
              <a:rPr lang="ru-RU" sz="1500" i="1" dirty="0" err="1">
                <a:solidFill>
                  <a:schemeClr val="tx2">
                    <a:lumMod val="75000"/>
                  </a:schemeClr>
                </a:solidFill>
                <a:latin typeface="Palatino Linotype" pitchFamily="18" charset="0"/>
              </a:rPr>
              <a:t>өз</a:t>
            </a:r>
            <a:r>
              <a:rPr lang="ru-RU" sz="1500" i="1" dirty="0">
                <a:solidFill>
                  <a:schemeClr val="tx2">
                    <a:lumMod val="75000"/>
                  </a:schemeClr>
                </a:solidFill>
                <a:latin typeface="Palatino Linotype" pitchFamily="18" charset="0"/>
              </a:rPr>
              <a:t> </a:t>
            </a:r>
            <a:r>
              <a:rPr lang="ru-RU" sz="1500" i="1" dirty="0" err="1">
                <a:solidFill>
                  <a:schemeClr val="tx2">
                    <a:lumMod val="75000"/>
                  </a:schemeClr>
                </a:solidFill>
                <a:latin typeface="Palatino Linotype" pitchFamily="18" charset="0"/>
              </a:rPr>
              <a:t>қалауы</a:t>
            </a:r>
            <a:r>
              <a:rPr lang="ru-RU" sz="1500" i="1" dirty="0">
                <a:solidFill>
                  <a:schemeClr val="tx2">
                    <a:lumMod val="75000"/>
                  </a:schemeClr>
                </a:solidFill>
                <a:latin typeface="Palatino Linotype" pitchFamily="18" charset="0"/>
              </a:rPr>
              <a:t> </a:t>
            </a:r>
            <a:r>
              <a:rPr lang="ru-RU" sz="1500" i="1" dirty="0" err="1">
                <a:solidFill>
                  <a:schemeClr val="tx2">
                    <a:lumMod val="75000"/>
                  </a:schemeClr>
                </a:solidFill>
                <a:latin typeface="Palatino Linotype" pitchFamily="18" charset="0"/>
              </a:rPr>
              <a:t>бойынша</a:t>
            </a:r>
            <a:r>
              <a:rPr lang="ru-RU" sz="1500" i="1" dirty="0">
                <a:solidFill>
                  <a:schemeClr val="tx2">
                    <a:lumMod val="75000"/>
                  </a:schemeClr>
                </a:solidFill>
                <a:latin typeface="Palatino Linotype" pitchFamily="18" charset="0"/>
              </a:rPr>
              <a:t>)</a:t>
            </a:r>
            <a:endParaRPr lang="ru-RU" sz="1500" i="1" dirty="0">
              <a:solidFill>
                <a:schemeClr val="tx2">
                  <a:lumMod val="75000"/>
                </a:schemeClr>
              </a:solidFill>
              <a:latin typeface="Palatino Linotype" pitchFamily="18" charset="0"/>
              <a:cs typeface="Arial" pitchFamily="34" charset="0"/>
            </a:endParaRPr>
          </a:p>
        </p:txBody>
      </p:sp>
      <p:grpSp>
        <p:nvGrpSpPr>
          <p:cNvPr id="2" name="Группа 1"/>
          <p:cNvGrpSpPr/>
          <p:nvPr/>
        </p:nvGrpSpPr>
        <p:grpSpPr>
          <a:xfrm>
            <a:off x="413248" y="1345622"/>
            <a:ext cx="11470077" cy="2399188"/>
            <a:chOff x="309934" y="1009216"/>
            <a:chExt cx="8602558" cy="1799391"/>
          </a:xfrm>
        </p:grpSpPr>
        <p:cxnSp>
          <p:nvCxnSpPr>
            <p:cNvPr id="71" name="Прямая соединительная линия 70"/>
            <p:cNvCxnSpPr/>
            <p:nvPr/>
          </p:nvCxnSpPr>
          <p:spPr>
            <a:xfrm>
              <a:off x="784291" y="1333252"/>
              <a:ext cx="810895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Овал 71"/>
            <p:cNvSpPr/>
            <p:nvPr/>
          </p:nvSpPr>
          <p:spPr>
            <a:xfrm>
              <a:off x="426373" y="1009216"/>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73" name="Овал 72"/>
            <p:cNvSpPr/>
            <p:nvPr/>
          </p:nvSpPr>
          <p:spPr>
            <a:xfrm>
              <a:off x="1669536"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4" name="TextBox 73"/>
            <p:cNvSpPr txBox="1"/>
            <p:nvPr/>
          </p:nvSpPr>
          <p:spPr>
            <a:xfrm>
              <a:off x="443249" y="1163975"/>
              <a:ext cx="592951" cy="311624"/>
            </a:xfrm>
            <a:prstGeom prst="rect">
              <a:avLst/>
            </a:prstGeom>
            <a:noFill/>
          </p:spPr>
          <p:txBody>
            <a:bodyPr wrap="none" rtlCol="0">
              <a:spAutoFit/>
            </a:bodyPr>
            <a:lstStyle/>
            <a:p>
              <a:r>
                <a:rPr lang="ru-RU" sz="2100" b="1" dirty="0">
                  <a:solidFill>
                    <a:schemeClr val="bg1"/>
                  </a:solidFill>
                  <a:latin typeface="Palatino Linotype" pitchFamily="18" charset="0"/>
                </a:rPr>
                <a:t>09:00</a:t>
              </a:r>
              <a:endParaRPr lang="ru-RU" sz="2100" b="1" dirty="0">
                <a:solidFill>
                  <a:schemeClr val="bg1"/>
                </a:solidFill>
                <a:latin typeface="Palatino Linotype" pitchFamily="18" charset="0"/>
                <a:cs typeface="Arial" pitchFamily="34" charset="0"/>
              </a:endParaRPr>
            </a:p>
          </p:txBody>
        </p:sp>
        <p:sp>
          <p:nvSpPr>
            <p:cNvPr id="75" name="TextBox 74"/>
            <p:cNvSpPr txBox="1"/>
            <p:nvPr/>
          </p:nvSpPr>
          <p:spPr>
            <a:xfrm>
              <a:off x="309934" y="1852804"/>
              <a:ext cx="1016004" cy="507831"/>
            </a:xfrm>
            <a:prstGeom prst="rect">
              <a:avLst/>
            </a:prstGeom>
            <a:noFill/>
          </p:spPr>
          <p:txBody>
            <a:bodyPr wrap="square" rtlCol="0">
              <a:spAutoFit/>
            </a:bodyPr>
            <a:lstStyle/>
            <a:p>
              <a:pPr algn="ctr"/>
              <a:r>
                <a:rPr lang="ru-RU" sz="1900" b="1" dirty="0">
                  <a:solidFill>
                    <a:schemeClr val="tx2">
                      <a:lumMod val="75000"/>
                    </a:schemeClr>
                  </a:solidFill>
                  <a:latin typeface="Palatino Linotype" pitchFamily="18" charset="0"/>
                </a:rPr>
                <a:t>ҰБТ-</a:t>
              </a:r>
              <a:r>
                <a:rPr lang="ru-RU" sz="1900" b="1" dirty="0" err="1">
                  <a:solidFill>
                    <a:schemeClr val="tx2">
                      <a:lumMod val="75000"/>
                    </a:schemeClr>
                  </a:solidFill>
                  <a:latin typeface="Palatino Linotype" pitchFamily="18" charset="0"/>
                </a:rPr>
                <a:t>ның</a:t>
              </a:r>
              <a:r>
                <a:rPr lang="ru-RU" sz="1900" b="1" dirty="0">
                  <a:solidFill>
                    <a:schemeClr val="tx2">
                      <a:lumMod val="75000"/>
                    </a:schemeClr>
                  </a:solidFill>
                  <a:latin typeface="Palatino Linotype" pitchFamily="18" charset="0"/>
                </a:rPr>
                <a:t> </a:t>
              </a:r>
              <a:r>
                <a:rPr lang="ru-RU" sz="1900" b="1" dirty="0" err="1">
                  <a:solidFill>
                    <a:schemeClr val="tx2">
                      <a:lumMod val="75000"/>
                    </a:schemeClr>
                  </a:solidFill>
                  <a:latin typeface="Palatino Linotype" pitchFamily="18" charset="0"/>
                </a:rPr>
                <a:t>басталуы</a:t>
              </a:r>
              <a:endParaRPr lang="ru-RU" sz="1900" b="1" dirty="0">
                <a:solidFill>
                  <a:schemeClr val="tx2">
                    <a:lumMod val="75000"/>
                  </a:schemeClr>
                </a:solidFill>
                <a:latin typeface="Palatino Linotype" pitchFamily="18" charset="0"/>
                <a:cs typeface="Arial" pitchFamily="34" charset="0"/>
              </a:endParaRPr>
            </a:p>
          </p:txBody>
        </p:sp>
        <p:sp>
          <p:nvSpPr>
            <p:cNvPr id="76" name="TextBox 75"/>
            <p:cNvSpPr txBox="1"/>
            <p:nvPr/>
          </p:nvSpPr>
          <p:spPr>
            <a:xfrm>
              <a:off x="1670533" y="1217320"/>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10:00</a:t>
              </a:r>
              <a:endParaRPr lang="ru-RU" sz="1500" b="1" dirty="0">
                <a:solidFill>
                  <a:schemeClr val="bg1"/>
                </a:solidFill>
                <a:latin typeface="Palatino Linotype" pitchFamily="18" charset="0"/>
                <a:cs typeface="Arial" pitchFamily="34" charset="0"/>
              </a:endParaRPr>
            </a:p>
          </p:txBody>
        </p:sp>
        <p:sp>
          <p:nvSpPr>
            <p:cNvPr id="77" name="TextBox 76"/>
            <p:cNvSpPr txBox="1"/>
            <p:nvPr/>
          </p:nvSpPr>
          <p:spPr>
            <a:xfrm>
              <a:off x="1387975" y="1683527"/>
              <a:ext cx="1118611" cy="4154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2-минуттық </a:t>
              </a:r>
              <a:r>
                <a:rPr lang="ru-RU" sz="1500" dirty="0" err="1">
                  <a:solidFill>
                    <a:schemeClr val="tx2">
                      <a:lumMod val="75000"/>
                    </a:schemeClr>
                  </a:solidFill>
                  <a:latin typeface="Palatino Linotype" pitchFamily="18" charset="0"/>
                </a:rPr>
                <a:t>үзіліс</a:t>
              </a:r>
              <a:endParaRPr lang="ru-RU" sz="1500" dirty="0">
                <a:solidFill>
                  <a:schemeClr val="tx2">
                    <a:lumMod val="75000"/>
                  </a:schemeClr>
                </a:solidFill>
                <a:latin typeface="Palatino Linotype" pitchFamily="18" charset="0"/>
                <a:cs typeface="Arial" pitchFamily="34" charset="0"/>
              </a:endParaRPr>
            </a:p>
          </p:txBody>
        </p:sp>
        <p:sp>
          <p:nvSpPr>
            <p:cNvPr id="78" name="Овал 77"/>
            <p:cNvSpPr/>
            <p:nvPr/>
          </p:nvSpPr>
          <p:spPr>
            <a:xfrm>
              <a:off x="2732679"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TextBox 78"/>
            <p:cNvSpPr txBox="1"/>
            <p:nvPr/>
          </p:nvSpPr>
          <p:spPr>
            <a:xfrm>
              <a:off x="2734674" y="1194341"/>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10:02</a:t>
              </a:r>
              <a:endParaRPr lang="ru-RU" sz="1500" b="1" dirty="0">
                <a:solidFill>
                  <a:schemeClr val="bg1"/>
                </a:solidFill>
                <a:latin typeface="Palatino Linotype" pitchFamily="18" charset="0"/>
                <a:cs typeface="Arial" pitchFamily="34" charset="0"/>
              </a:endParaRPr>
            </a:p>
          </p:txBody>
        </p:sp>
        <p:sp>
          <p:nvSpPr>
            <p:cNvPr id="80" name="TextBox 79"/>
            <p:cNvSpPr txBox="1"/>
            <p:nvPr/>
          </p:nvSpPr>
          <p:spPr>
            <a:xfrm>
              <a:off x="2405242" y="1676214"/>
              <a:ext cx="1158929" cy="4154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ҰБТ-</a:t>
              </a:r>
              <a:r>
                <a:rPr lang="ru-RU" sz="1500" dirty="0" err="1">
                  <a:solidFill>
                    <a:schemeClr val="tx2">
                      <a:lumMod val="75000"/>
                    </a:schemeClr>
                  </a:solidFill>
                  <a:latin typeface="Palatino Linotype" pitchFamily="18" charset="0"/>
                </a:rPr>
                <a:t>ның</a:t>
              </a:r>
              <a:r>
                <a:rPr lang="ru-RU" sz="1500" dirty="0">
                  <a:solidFill>
                    <a:schemeClr val="tx2">
                      <a:lumMod val="75000"/>
                    </a:schemeClr>
                  </a:solidFill>
                  <a:latin typeface="Palatino Linotype" pitchFamily="18" charset="0"/>
                </a:rPr>
                <a:t> </a:t>
              </a:r>
              <a:r>
                <a:rPr lang="ru-RU" sz="1500" dirty="0" err="1">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
          <p:nvSpPr>
            <p:cNvPr id="86" name="Овал 85"/>
            <p:cNvSpPr/>
            <p:nvPr/>
          </p:nvSpPr>
          <p:spPr>
            <a:xfrm>
              <a:off x="5038985"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87" name="Овал 86"/>
            <p:cNvSpPr/>
            <p:nvPr/>
          </p:nvSpPr>
          <p:spPr>
            <a:xfrm>
              <a:off x="6102128"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8" name="TextBox 87"/>
            <p:cNvSpPr txBox="1"/>
            <p:nvPr/>
          </p:nvSpPr>
          <p:spPr>
            <a:xfrm>
              <a:off x="5040980" y="1198394"/>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11:15</a:t>
              </a:r>
              <a:endParaRPr lang="ru-RU" sz="1500" b="1" dirty="0">
                <a:solidFill>
                  <a:schemeClr val="bg1"/>
                </a:solidFill>
                <a:latin typeface="Palatino Linotype" pitchFamily="18" charset="0"/>
                <a:cs typeface="Arial" pitchFamily="34" charset="0"/>
              </a:endParaRPr>
            </a:p>
          </p:txBody>
        </p:sp>
        <p:sp>
          <p:nvSpPr>
            <p:cNvPr id="90" name="TextBox 89"/>
            <p:cNvSpPr txBox="1"/>
            <p:nvPr/>
          </p:nvSpPr>
          <p:spPr>
            <a:xfrm>
              <a:off x="6103125" y="1194341"/>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12:15</a:t>
              </a:r>
              <a:endParaRPr lang="ru-RU" sz="1500" b="1" dirty="0">
                <a:solidFill>
                  <a:schemeClr val="bg1"/>
                </a:solidFill>
                <a:latin typeface="Palatino Linotype" pitchFamily="18" charset="0"/>
                <a:cs typeface="Arial" pitchFamily="34" charset="0"/>
              </a:endParaRPr>
            </a:p>
          </p:txBody>
        </p:sp>
        <p:sp>
          <p:nvSpPr>
            <p:cNvPr id="92" name="Овал 91"/>
            <p:cNvSpPr/>
            <p:nvPr/>
          </p:nvSpPr>
          <p:spPr>
            <a:xfrm>
              <a:off x="7165271"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3" name="TextBox 92"/>
            <p:cNvSpPr txBox="1"/>
            <p:nvPr/>
          </p:nvSpPr>
          <p:spPr>
            <a:xfrm>
              <a:off x="7166844" y="1202447"/>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12</a:t>
              </a:r>
              <a:r>
                <a:rPr lang="ru-RU" sz="1500" b="1" dirty="0">
                  <a:solidFill>
                    <a:schemeClr val="bg1"/>
                  </a:solidFill>
                  <a:latin typeface="Palatino Linotype" pitchFamily="18" charset="0"/>
                  <a:cs typeface="Arial" pitchFamily="34" charset="0"/>
                </a:rPr>
                <a:t>:18</a:t>
              </a:r>
              <a:endParaRPr lang="ru-RU" sz="1500" b="1" dirty="0">
                <a:solidFill>
                  <a:schemeClr val="bg1"/>
                </a:solidFill>
                <a:latin typeface="Palatino Linotype" pitchFamily="18" charset="0"/>
              </a:endParaRPr>
            </a:p>
          </p:txBody>
        </p:sp>
        <p:sp>
          <p:nvSpPr>
            <p:cNvPr id="98" name="Овал 97"/>
            <p:cNvSpPr/>
            <p:nvPr/>
          </p:nvSpPr>
          <p:spPr>
            <a:xfrm>
              <a:off x="8228416" y="1009216"/>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99" name="TextBox 98"/>
            <p:cNvSpPr txBox="1"/>
            <p:nvPr/>
          </p:nvSpPr>
          <p:spPr>
            <a:xfrm>
              <a:off x="8247288" y="1155497"/>
              <a:ext cx="592951" cy="311624"/>
            </a:xfrm>
            <a:prstGeom prst="rect">
              <a:avLst/>
            </a:prstGeom>
            <a:noFill/>
          </p:spPr>
          <p:txBody>
            <a:bodyPr wrap="none" rtlCol="0">
              <a:spAutoFit/>
            </a:bodyPr>
            <a:lstStyle/>
            <a:p>
              <a:r>
                <a:rPr lang="ru-RU" sz="2100" b="1" dirty="0">
                  <a:solidFill>
                    <a:schemeClr val="bg1"/>
                  </a:solidFill>
                  <a:latin typeface="Palatino Linotype" pitchFamily="18" charset="0"/>
                </a:rPr>
                <a:t>13:00</a:t>
              </a:r>
              <a:endParaRPr lang="ru-RU" sz="2100" b="1" dirty="0">
                <a:solidFill>
                  <a:schemeClr val="bg1"/>
                </a:solidFill>
                <a:latin typeface="Palatino Linotype" pitchFamily="18" charset="0"/>
                <a:cs typeface="Arial" pitchFamily="34" charset="0"/>
              </a:endParaRPr>
            </a:p>
          </p:txBody>
        </p:sp>
        <p:sp>
          <p:nvSpPr>
            <p:cNvPr id="33" name="TextBox 32"/>
            <p:cNvSpPr txBox="1"/>
            <p:nvPr/>
          </p:nvSpPr>
          <p:spPr>
            <a:xfrm>
              <a:off x="5794850" y="1657288"/>
              <a:ext cx="1118611" cy="430887"/>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3-минутный перерыв</a:t>
              </a:r>
              <a:endParaRPr lang="ru-RU" sz="1500" dirty="0">
                <a:solidFill>
                  <a:schemeClr val="tx2">
                    <a:lumMod val="75000"/>
                  </a:schemeClr>
                </a:solidFill>
                <a:latin typeface="Palatino Linotype" pitchFamily="18" charset="0"/>
                <a:cs typeface="Arial" pitchFamily="34" charset="0"/>
              </a:endParaRPr>
            </a:p>
          </p:txBody>
        </p:sp>
        <p:sp>
          <p:nvSpPr>
            <p:cNvPr id="36" name="Овал 35"/>
            <p:cNvSpPr/>
            <p:nvPr/>
          </p:nvSpPr>
          <p:spPr>
            <a:xfrm>
              <a:off x="3795822" y="1028142"/>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37" name="TextBox 36"/>
            <p:cNvSpPr txBox="1"/>
            <p:nvPr/>
          </p:nvSpPr>
          <p:spPr>
            <a:xfrm>
              <a:off x="3813176" y="1178848"/>
              <a:ext cx="592951" cy="311624"/>
            </a:xfrm>
            <a:prstGeom prst="rect">
              <a:avLst/>
            </a:prstGeom>
            <a:noFill/>
          </p:spPr>
          <p:txBody>
            <a:bodyPr wrap="none" rtlCol="0">
              <a:spAutoFit/>
            </a:bodyPr>
            <a:lstStyle/>
            <a:p>
              <a:r>
                <a:rPr lang="ru-RU" sz="2100" b="1" dirty="0">
                  <a:solidFill>
                    <a:schemeClr val="bg1"/>
                  </a:solidFill>
                  <a:latin typeface="Palatino Linotype" pitchFamily="18" charset="0"/>
                </a:rPr>
                <a:t>11:00</a:t>
              </a:r>
              <a:endParaRPr lang="ru-RU" sz="2100" b="1" dirty="0">
                <a:solidFill>
                  <a:schemeClr val="bg1"/>
                </a:solidFill>
                <a:latin typeface="Palatino Linotype" pitchFamily="18" charset="0"/>
                <a:cs typeface="Arial" pitchFamily="34" charset="0"/>
              </a:endParaRPr>
            </a:p>
          </p:txBody>
        </p:sp>
        <p:sp>
          <p:nvSpPr>
            <p:cNvPr id="38" name="TextBox 37"/>
            <p:cNvSpPr txBox="1"/>
            <p:nvPr/>
          </p:nvSpPr>
          <p:spPr>
            <a:xfrm>
              <a:off x="3399683" y="1852804"/>
              <a:ext cx="1476353" cy="507831"/>
            </a:xfrm>
            <a:prstGeom prst="rect">
              <a:avLst/>
            </a:prstGeom>
            <a:noFill/>
          </p:spPr>
          <p:txBody>
            <a:bodyPr wrap="square" rtlCol="0">
              <a:spAutoFit/>
            </a:bodyPr>
            <a:lstStyle/>
            <a:p>
              <a:pPr algn="ctr"/>
              <a:r>
                <a:rPr lang="ru-RU" sz="1900" b="1" dirty="0">
                  <a:solidFill>
                    <a:schemeClr val="tx2">
                      <a:lumMod val="75000"/>
                    </a:schemeClr>
                  </a:solidFill>
                  <a:latin typeface="Palatino Linotype" pitchFamily="18" charset="0"/>
                </a:rPr>
                <a:t>15-минуттық </a:t>
              </a:r>
              <a:r>
                <a:rPr lang="ru-RU" sz="1900" b="1" dirty="0" err="1">
                  <a:solidFill>
                    <a:schemeClr val="tx2">
                      <a:lumMod val="75000"/>
                    </a:schemeClr>
                  </a:solidFill>
                  <a:latin typeface="Palatino Linotype" pitchFamily="18" charset="0"/>
                </a:rPr>
                <a:t>үзіліс</a:t>
              </a:r>
              <a:endParaRPr lang="ru-RU" sz="1900" b="1" dirty="0">
                <a:solidFill>
                  <a:schemeClr val="tx2">
                    <a:lumMod val="75000"/>
                  </a:schemeClr>
                </a:solidFill>
                <a:latin typeface="Palatino Linotype" pitchFamily="18" charset="0"/>
                <a:cs typeface="Arial" pitchFamily="34" charset="0"/>
              </a:endParaRPr>
            </a:p>
          </p:txBody>
        </p:sp>
        <p:sp>
          <p:nvSpPr>
            <p:cNvPr id="6" name="Равнобедренный треугольник 5"/>
            <p:cNvSpPr/>
            <p:nvPr/>
          </p:nvSpPr>
          <p:spPr>
            <a:xfrm rot="10800000" flipV="1">
              <a:off x="1452190" y="2374909"/>
              <a:ext cx="6177818" cy="432048"/>
            </a:xfrm>
            <a:prstGeom prst="triangl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p:cNvSpPr txBox="1"/>
            <p:nvPr/>
          </p:nvSpPr>
          <p:spPr>
            <a:xfrm>
              <a:off x="3813176" y="2427734"/>
              <a:ext cx="1427314" cy="380873"/>
            </a:xfrm>
            <a:prstGeom prst="rect">
              <a:avLst/>
            </a:prstGeom>
            <a:noFill/>
          </p:spPr>
          <p:txBody>
            <a:bodyPr wrap="none" rtlCol="0">
              <a:spAutoFit/>
            </a:bodyPr>
            <a:lstStyle/>
            <a:p>
              <a:r>
                <a:rPr lang="ru-RU" sz="2700" b="1" dirty="0">
                  <a:latin typeface="Palatino Linotype" pitchFamily="18" charset="0"/>
                </a:rPr>
                <a:t>240 минут</a:t>
              </a:r>
              <a:endParaRPr lang="ru-RU" sz="2700" b="1" dirty="0">
                <a:latin typeface="Palatino Linotype" pitchFamily="18" charset="0"/>
                <a:cs typeface="Arial" pitchFamily="34" charset="0"/>
              </a:endParaRPr>
            </a:p>
          </p:txBody>
        </p:sp>
      </p:grpSp>
      <p:grpSp>
        <p:nvGrpSpPr>
          <p:cNvPr id="3" name="Группа 2"/>
          <p:cNvGrpSpPr/>
          <p:nvPr/>
        </p:nvGrpSpPr>
        <p:grpSpPr>
          <a:xfrm>
            <a:off x="659264" y="3995898"/>
            <a:ext cx="6062045" cy="2301666"/>
            <a:chOff x="494445" y="2996923"/>
            <a:chExt cx="4546534" cy="1726249"/>
          </a:xfrm>
        </p:grpSpPr>
        <p:cxnSp>
          <p:nvCxnSpPr>
            <p:cNvPr id="85" name="Прямая соединительная линия 84"/>
            <p:cNvCxnSpPr/>
            <p:nvPr/>
          </p:nvCxnSpPr>
          <p:spPr>
            <a:xfrm flipH="1">
              <a:off x="951452" y="3332499"/>
              <a:ext cx="346951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Овал 38"/>
            <p:cNvSpPr/>
            <p:nvPr/>
          </p:nvSpPr>
          <p:spPr>
            <a:xfrm>
              <a:off x="494445" y="3068931"/>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TextBox 39"/>
            <p:cNvSpPr txBox="1"/>
            <p:nvPr/>
          </p:nvSpPr>
          <p:spPr>
            <a:xfrm>
              <a:off x="496440" y="3193588"/>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13:00</a:t>
              </a:r>
              <a:endParaRPr lang="ru-RU" sz="1500" b="1" dirty="0">
                <a:solidFill>
                  <a:schemeClr val="bg1"/>
                </a:solidFill>
                <a:latin typeface="Palatino Linotype" pitchFamily="18" charset="0"/>
                <a:cs typeface="Arial" pitchFamily="34" charset="0"/>
              </a:endParaRPr>
            </a:p>
          </p:txBody>
        </p:sp>
        <p:sp>
          <p:nvSpPr>
            <p:cNvPr id="42" name="Овал 41"/>
            <p:cNvSpPr/>
            <p:nvPr/>
          </p:nvSpPr>
          <p:spPr>
            <a:xfrm>
              <a:off x="2114638" y="2996923"/>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43" name="TextBox 42"/>
            <p:cNvSpPr txBox="1"/>
            <p:nvPr/>
          </p:nvSpPr>
          <p:spPr>
            <a:xfrm>
              <a:off x="2133510" y="3163222"/>
              <a:ext cx="592951" cy="311623"/>
            </a:xfrm>
            <a:prstGeom prst="rect">
              <a:avLst/>
            </a:prstGeom>
            <a:noFill/>
          </p:spPr>
          <p:txBody>
            <a:bodyPr wrap="none" rtlCol="0">
              <a:spAutoFit/>
            </a:bodyPr>
            <a:lstStyle/>
            <a:p>
              <a:r>
                <a:rPr lang="ru-RU" sz="2100" b="1" dirty="0">
                  <a:solidFill>
                    <a:schemeClr val="bg1"/>
                  </a:solidFill>
                  <a:latin typeface="Palatino Linotype" pitchFamily="18" charset="0"/>
                </a:rPr>
                <a:t>13:05</a:t>
              </a:r>
              <a:endParaRPr lang="ru-RU" sz="2100" b="1" dirty="0">
                <a:solidFill>
                  <a:schemeClr val="bg1"/>
                </a:solidFill>
                <a:latin typeface="Palatino Linotype" pitchFamily="18" charset="0"/>
                <a:cs typeface="Arial" pitchFamily="34" charset="0"/>
              </a:endParaRPr>
            </a:p>
          </p:txBody>
        </p:sp>
        <p:sp>
          <p:nvSpPr>
            <p:cNvPr id="44" name="TextBox 43"/>
            <p:cNvSpPr txBox="1"/>
            <p:nvPr/>
          </p:nvSpPr>
          <p:spPr>
            <a:xfrm>
              <a:off x="1669536" y="3835141"/>
              <a:ext cx="1567199" cy="507831"/>
            </a:xfrm>
            <a:prstGeom prst="rect">
              <a:avLst/>
            </a:prstGeom>
            <a:noFill/>
          </p:spPr>
          <p:txBody>
            <a:bodyPr wrap="square" rtlCol="0">
              <a:spAutoFit/>
            </a:bodyPr>
            <a:lstStyle/>
            <a:p>
              <a:pPr algn="ctr"/>
              <a:r>
                <a:rPr lang="ru-RU" sz="1900" b="1" dirty="0" err="1">
                  <a:solidFill>
                    <a:schemeClr val="tx2">
                      <a:lumMod val="75000"/>
                    </a:schemeClr>
                  </a:solidFill>
                  <a:latin typeface="Palatino Linotype" pitchFamily="18" charset="0"/>
                </a:rPr>
                <a:t>Апелляцияның</a:t>
              </a:r>
              <a:r>
                <a:rPr lang="ru-RU" sz="1900" b="1" dirty="0">
                  <a:solidFill>
                    <a:schemeClr val="tx2">
                      <a:lumMod val="75000"/>
                    </a:schemeClr>
                  </a:solidFill>
                  <a:latin typeface="Palatino Linotype" pitchFamily="18" charset="0"/>
                </a:rPr>
                <a:t> </a:t>
              </a:r>
              <a:r>
                <a:rPr lang="ru-RU" sz="1900" b="1" dirty="0" err="1">
                  <a:solidFill>
                    <a:schemeClr val="tx2">
                      <a:lumMod val="75000"/>
                    </a:schemeClr>
                  </a:solidFill>
                  <a:latin typeface="Palatino Linotype" pitchFamily="18" charset="0"/>
                </a:rPr>
                <a:t>басталуы</a:t>
              </a:r>
              <a:endParaRPr lang="ru-RU" sz="1900" b="1" dirty="0">
                <a:solidFill>
                  <a:schemeClr val="tx2">
                    <a:lumMod val="75000"/>
                  </a:schemeClr>
                </a:solidFill>
                <a:latin typeface="Palatino Linotype" pitchFamily="18" charset="0"/>
                <a:cs typeface="Arial" pitchFamily="34" charset="0"/>
              </a:endParaRPr>
            </a:p>
          </p:txBody>
        </p:sp>
        <p:sp>
          <p:nvSpPr>
            <p:cNvPr id="45" name="Овал 44"/>
            <p:cNvSpPr/>
            <p:nvPr/>
          </p:nvSpPr>
          <p:spPr>
            <a:xfrm>
              <a:off x="3914850" y="2996923"/>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46" name="TextBox 45"/>
            <p:cNvSpPr txBox="1"/>
            <p:nvPr/>
          </p:nvSpPr>
          <p:spPr>
            <a:xfrm>
              <a:off x="3940107" y="3155116"/>
              <a:ext cx="592951" cy="311623"/>
            </a:xfrm>
            <a:prstGeom prst="rect">
              <a:avLst/>
            </a:prstGeom>
            <a:noFill/>
          </p:spPr>
          <p:txBody>
            <a:bodyPr wrap="none" rtlCol="0">
              <a:spAutoFit/>
            </a:bodyPr>
            <a:lstStyle/>
            <a:p>
              <a:r>
                <a:rPr lang="ru-RU" sz="2100" b="1" dirty="0">
                  <a:solidFill>
                    <a:schemeClr val="bg1"/>
                  </a:solidFill>
                  <a:latin typeface="Palatino Linotype" pitchFamily="18" charset="0"/>
                </a:rPr>
                <a:t>13:35</a:t>
              </a:r>
              <a:endParaRPr lang="ru-RU" sz="2100" b="1" dirty="0">
                <a:solidFill>
                  <a:schemeClr val="bg1"/>
                </a:solidFill>
                <a:latin typeface="Palatino Linotype" pitchFamily="18" charset="0"/>
                <a:cs typeface="Arial" pitchFamily="34" charset="0"/>
              </a:endParaRPr>
            </a:p>
          </p:txBody>
        </p:sp>
        <p:sp>
          <p:nvSpPr>
            <p:cNvPr id="47" name="TextBox 46"/>
            <p:cNvSpPr txBox="1"/>
            <p:nvPr/>
          </p:nvSpPr>
          <p:spPr>
            <a:xfrm>
              <a:off x="3399682" y="3835141"/>
              <a:ext cx="1641297" cy="523220"/>
            </a:xfrm>
            <a:prstGeom prst="rect">
              <a:avLst/>
            </a:prstGeom>
            <a:noFill/>
          </p:spPr>
          <p:txBody>
            <a:bodyPr wrap="square" rtlCol="0">
              <a:spAutoFit/>
            </a:bodyPr>
            <a:lstStyle/>
            <a:p>
              <a:pPr algn="ctr"/>
              <a:r>
                <a:rPr lang="ru-RU" sz="1900" b="1" dirty="0" err="1">
                  <a:solidFill>
                    <a:schemeClr val="tx2">
                      <a:lumMod val="75000"/>
                    </a:schemeClr>
                  </a:solidFill>
                  <a:latin typeface="Palatino Linotype" pitchFamily="18" charset="0"/>
                </a:rPr>
                <a:t>Апелляцияның</a:t>
              </a:r>
              <a:r>
                <a:rPr lang="ru-RU" sz="1900" b="1" dirty="0">
                  <a:solidFill>
                    <a:schemeClr val="tx2">
                      <a:lumMod val="75000"/>
                    </a:schemeClr>
                  </a:solidFill>
                  <a:latin typeface="Palatino Linotype" pitchFamily="18" charset="0"/>
                </a:rPr>
                <a:t> </a:t>
              </a:r>
              <a:r>
                <a:rPr lang="ru-RU" sz="1900" b="1" dirty="0" err="1">
                  <a:solidFill>
                    <a:schemeClr val="tx2">
                      <a:lumMod val="75000"/>
                    </a:schemeClr>
                  </a:solidFill>
                  <a:latin typeface="Palatino Linotype" pitchFamily="18" charset="0"/>
                </a:rPr>
                <a:t>аяқталуы</a:t>
              </a:r>
              <a:endParaRPr lang="ru-RU" sz="1900" b="1" dirty="0">
                <a:solidFill>
                  <a:schemeClr val="tx2">
                    <a:lumMod val="75000"/>
                  </a:schemeClr>
                </a:solidFill>
                <a:latin typeface="Palatino Linotype" pitchFamily="18" charset="0"/>
                <a:cs typeface="Arial" pitchFamily="34" charset="0"/>
              </a:endParaRPr>
            </a:p>
          </p:txBody>
        </p:sp>
        <p:sp>
          <p:nvSpPr>
            <p:cNvPr id="51" name="Равнобедренный треугольник 50"/>
            <p:cNvSpPr/>
            <p:nvPr/>
          </p:nvSpPr>
          <p:spPr>
            <a:xfrm rot="10800000" flipV="1">
              <a:off x="1905640" y="4299942"/>
              <a:ext cx="2870672" cy="412865"/>
            </a:xfrm>
            <a:prstGeom prst="triangl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TextBox 51"/>
            <p:cNvSpPr txBox="1"/>
            <p:nvPr/>
          </p:nvSpPr>
          <p:spPr>
            <a:xfrm>
              <a:off x="2677172" y="4342299"/>
              <a:ext cx="1297471" cy="380873"/>
            </a:xfrm>
            <a:prstGeom prst="rect">
              <a:avLst/>
            </a:prstGeom>
            <a:noFill/>
          </p:spPr>
          <p:txBody>
            <a:bodyPr wrap="none" rtlCol="0">
              <a:spAutoFit/>
            </a:bodyPr>
            <a:lstStyle/>
            <a:p>
              <a:r>
                <a:rPr lang="ru-RU" sz="2700" b="1" dirty="0">
                  <a:latin typeface="Palatino Linotype" pitchFamily="18" charset="0"/>
                </a:rPr>
                <a:t>30 минут</a:t>
              </a:r>
              <a:endParaRPr lang="ru-RU" sz="2700" b="1" dirty="0">
                <a:latin typeface="Palatino Linotype" pitchFamily="18" charset="0"/>
                <a:cs typeface="Arial" pitchFamily="34" charset="0"/>
              </a:endParaRPr>
            </a:p>
          </p:txBody>
        </p:sp>
      </p:grpSp>
      <p:sp>
        <p:nvSpPr>
          <p:cNvPr id="7" name="Скругленный прямоугольник 6"/>
          <p:cNvSpPr/>
          <p:nvPr/>
        </p:nvSpPr>
        <p:spPr>
          <a:xfrm>
            <a:off x="7551635" y="4005068"/>
            <a:ext cx="3744416" cy="178536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ru-RU"/>
          </a:p>
        </p:txBody>
      </p:sp>
      <p:sp>
        <p:nvSpPr>
          <p:cNvPr id="54" name="TextBox 53"/>
          <p:cNvSpPr txBox="1"/>
          <p:nvPr/>
        </p:nvSpPr>
        <p:spPr>
          <a:xfrm>
            <a:off x="7727163" y="4197698"/>
            <a:ext cx="3393361" cy="1000270"/>
          </a:xfrm>
          <a:prstGeom prst="rect">
            <a:avLst/>
          </a:prstGeom>
          <a:noFill/>
        </p:spPr>
        <p:txBody>
          <a:bodyPr wrap="square" lIns="121917" tIns="60958" rIns="121917" bIns="60958" rtlCol="0">
            <a:spAutoFit/>
          </a:bodyPr>
          <a:lstStyle/>
          <a:p>
            <a:pPr algn="ctr"/>
            <a:r>
              <a:rPr lang="kk-KZ" sz="1900" b="1" dirty="0">
                <a:solidFill>
                  <a:srgbClr val="FFFF00"/>
                </a:solidFill>
                <a:latin typeface="Palatino Linotype" pitchFamily="18" charset="0"/>
              </a:rPr>
              <a:t>АПЕЛЛЯЦИЯНЫ ЕСЕПКЕ АЛҒАНДА ҰБТ-НЫҢ ЖАЛПЫ ҰЗАҚТЫҒЫ</a:t>
            </a:r>
            <a:endParaRPr lang="ru-RU" sz="1900" b="1" dirty="0">
              <a:solidFill>
                <a:srgbClr val="FFFF00"/>
              </a:solidFill>
              <a:latin typeface="Palatino Linotype" pitchFamily="18" charset="0"/>
              <a:cs typeface="Arial" pitchFamily="34" charset="0"/>
            </a:endParaRPr>
          </a:p>
        </p:txBody>
      </p:sp>
      <p:sp>
        <p:nvSpPr>
          <p:cNvPr id="55" name="TextBox 54"/>
          <p:cNvSpPr txBox="1"/>
          <p:nvPr/>
        </p:nvSpPr>
        <p:spPr>
          <a:xfrm>
            <a:off x="8293148" y="5213717"/>
            <a:ext cx="2334912" cy="615553"/>
          </a:xfrm>
          <a:prstGeom prst="rect">
            <a:avLst/>
          </a:prstGeom>
          <a:noFill/>
        </p:spPr>
        <p:txBody>
          <a:bodyPr wrap="square" lIns="121917" tIns="60958" rIns="121917" bIns="60958" rtlCol="0">
            <a:spAutoFit/>
          </a:bodyPr>
          <a:lstStyle/>
          <a:p>
            <a:pPr algn="ctr"/>
            <a:r>
              <a:rPr lang="ru-RU" sz="3200" b="1" dirty="0">
                <a:solidFill>
                  <a:schemeClr val="bg1"/>
                </a:solidFill>
                <a:latin typeface="Palatino Linotype" pitchFamily="18" charset="0"/>
              </a:rPr>
              <a:t>27</a:t>
            </a:r>
            <a:r>
              <a:rPr lang="en-US" sz="3200" b="1" dirty="0">
                <a:solidFill>
                  <a:schemeClr val="bg1"/>
                </a:solidFill>
                <a:latin typeface="Palatino Linotype" pitchFamily="18" charset="0"/>
              </a:rPr>
              <a:t>0</a:t>
            </a:r>
            <a:r>
              <a:rPr lang="ru-RU" sz="3200" b="1" dirty="0">
                <a:solidFill>
                  <a:schemeClr val="bg1"/>
                </a:solidFill>
                <a:latin typeface="Palatino Linotype" pitchFamily="18" charset="0"/>
              </a:rPr>
              <a:t> минут</a:t>
            </a:r>
            <a:endParaRPr lang="ru-RU" sz="3200" b="1" dirty="0">
              <a:solidFill>
                <a:schemeClr val="bg1"/>
              </a:solidFill>
              <a:latin typeface="Palatino Linotype" pitchFamily="18" charset="0"/>
              <a:cs typeface="Arial" pitchFamily="34" charset="0"/>
            </a:endParaRPr>
          </a:p>
        </p:txBody>
      </p:sp>
      <p:sp>
        <p:nvSpPr>
          <p:cNvPr id="53" name="TextBox 52"/>
          <p:cNvSpPr txBox="1"/>
          <p:nvPr/>
        </p:nvSpPr>
        <p:spPr>
          <a:xfrm>
            <a:off x="6282066" y="2209721"/>
            <a:ext cx="1545239" cy="5539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ҰБТ-</a:t>
            </a:r>
            <a:r>
              <a:rPr lang="ru-RU" sz="1500" dirty="0" err="1">
                <a:solidFill>
                  <a:schemeClr val="tx2">
                    <a:lumMod val="75000"/>
                  </a:schemeClr>
                </a:solidFill>
                <a:latin typeface="Palatino Linotype" pitchFamily="18" charset="0"/>
              </a:rPr>
              <a:t>ның</a:t>
            </a:r>
            <a:r>
              <a:rPr lang="ru-RU" sz="1500" dirty="0">
                <a:solidFill>
                  <a:schemeClr val="tx2">
                    <a:lumMod val="75000"/>
                  </a:schemeClr>
                </a:solidFill>
                <a:latin typeface="Palatino Linotype" pitchFamily="18" charset="0"/>
              </a:rPr>
              <a:t> </a:t>
            </a:r>
            <a:r>
              <a:rPr lang="ru-RU" sz="1500" dirty="0" err="1">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
        <p:nvSpPr>
          <p:cNvPr id="56" name="TextBox 55"/>
          <p:cNvSpPr txBox="1"/>
          <p:nvPr/>
        </p:nvSpPr>
        <p:spPr>
          <a:xfrm>
            <a:off x="9117114" y="2209721"/>
            <a:ext cx="1545239" cy="5539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ҰБТ-</a:t>
            </a:r>
            <a:r>
              <a:rPr lang="ru-RU" sz="1500" dirty="0" err="1">
                <a:solidFill>
                  <a:schemeClr val="tx2">
                    <a:lumMod val="75000"/>
                  </a:schemeClr>
                </a:solidFill>
                <a:latin typeface="Palatino Linotype" pitchFamily="18" charset="0"/>
              </a:rPr>
              <a:t>ның</a:t>
            </a:r>
            <a:r>
              <a:rPr lang="ru-RU" sz="1500" dirty="0">
                <a:solidFill>
                  <a:schemeClr val="tx2">
                    <a:lumMod val="75000"/>
                  </a:schemeClr>
                </a:solidFill>
                <a:latin typeface="Palatino Linotype" pitchFamily="18" charset="0"/>
              </a:rPr>
              <a:t> </a:t>
            </a:r>
            <a:r>
              <a:rPr lang="ru-RU" sz="1500" dirty="0" err="1">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Tree>
    <p:extLst>
      <p:ext uri="{BB962C8B-B14F-4D97-AF65-F5344CB8AC3E}">
        <p14:creationId xmlns:p14="http://schemas.microsoft.com/office/powerpoint/2010/main" xmlns="" val="2132258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Объект 2"/>
          <p:cNvSpPr>
            <a:spLocks noGrp="1"/>
          </p:cNvSpPr>
          <p:nvPr>
            <p:ph idx="1"/>
          </p:nvPr>
        </p:nvSpPr>
        <p:spPr>
          <a:xfrm>
            <a:off x="327546" y="1381842"/>
            <a:ext cx="11668836" cy="4827890"/>
          </a:xfrm>
        </p:spPr>
        <p:txBody>
          <a:bodyPr>
            <a:noAutofit/>
          </a:bodyPr>
          <a:lstStyle/>
          <a:p>
            <a:r>
              <a:rPr lang="kk-KZ" sz="2000" dirty="0">
                <a:latin typeface="Palatino Linotype" pitchFamily="18" charset="0"/>
              </a:rPr>
              <a:t>Тестілеу уақыты – </a:t>
            </a:r>
            <a:r>
              <a:rPr lang="kk-KZ" sz="2000" dirty="0">
                <a:solidFill>
                  <a:srgbClr val="00B050"/>
                </a:solidFill>
                <a:latin typeface="Palatino Linotype" pitchFamily="18" charset="0"/>
              </a:rPr>
              <a:t>240 минут</a:t>
            </a:r>
            <a:r>
              <a:rPr lang="kk-KZ" sz="2400" dirty="0">
                <a:latin typeface="Palatino Linotype" pitchFamily="18" charset="0"/>
              </a:rPr>
              <a:t>.</a:t>
            </a:r>
          </a:p>
          <a:p>
            <a:r>
              <a:rPr lang="kk-KZ" sz="1600" i="1" dirty="0">
                <a:solidFill>
                  <a:srgbClr val="00B050"/>
                </a:solidFill>
                <a:latin typeface="Palatino Linotype" pitchFamily="18" charset="0"/>
              </a:rPr>
              <a:t>Тестілеудің 60 минуты өткеннен кейін көзге арналған жаттығуларға және дене жаттығуларына арналған 2 минут көлемінде үзіліс беріледі.</a:t>
            </a:r>
          </a:p>
          <a:p>
            <a:r>
              <a:rPr lang="kk-KZ" sz="1600" i="1" dirty="0">
                <a:solidFill>
                  <a:srgbClr val="00B050"/>
                </a:solidFill>
                <a:latin typeface="Palatino Linotype" pitchFamily="18" charset="0"/>
              </a:rPr>
              <a:t> Тестілеудің 120 минуты өткеннен кейін 15 минут көлемінде үзіліс беріледі;</a:t>
            </a:r>
          </a:p>
          <a:p>
            <a:r>
              <a:rPr lang="kk-KZ" sz="1600" i="1" dirty="0">
                <a:solidFill>
                  <a:srgbClr val="00B050"/>
                </a:solidFill>
                <a:latin typeface="Palatino Linotype" pitchFamily="18" charset="0"/>
              </a:rPr>
              <a:t>Тестілеудің 180 минуты өткеннен кейін көзге арналған жаттығуларға және дене жаттығуларына арналған 3 минут көлемінде үзіліс беріледі.</a:t>
            </a:r>
          </a:p>
          <a:p>
            <a:r>
              <a:rPr lang="kk-KZ" sz="2000" dirty="0">
                <a:latin typeface="Palatino Linotype" pitchFamily="18" charset="0"/>
              </a:rPr>
              <a:t>Шығармашылық дайындықты талап ететін білім беру бағдарламалары топтарының түсушілеріне – </a:t>
            </a:r>
            <a:r>
              <a:rPr lang="kk-KZ" sz="2000" dirty="0">
                <a:solidFill>
                  <a:srgbClr val="00B050"/>
                </a:solidFill>
                <a:latin typeface="Palatino Linotype" pitchFamily="18" charset="0"/>
              </a:rPr>
              <a:t>65 минут</a:t>
            </a:r>
            <a:r>
              <a:rPr lang="kk-KZ" sz="2000" dirty="0">
                <a:latin typeface="Palatino Linotype" pitchFamily="18" charset="0"/>
              </a:rPr>
              <a:t>.</a:t>
            </a:r>
          </a:p>
          <a:p>
            <a:r>
              <a:rPr lang="kk-KZ" sz="2000" dirty="0">
                <a:latin typeface="Palatino Linotype" pitchFamily="18" charset="0"/>
              </a:rPr>
              <a:t>Шығармашылық дайындықты талап ететін білім беру бағдарламалары тобы бойынша білім алушы және басқа білім беру бағдарламалары тобына ауысуға ниет білдірген тұлғаларға – </a:t>
            </a:r>
            <a:r>
              <a:rPr lang="kk-KZ" sz="2000" dirty="0">
                <a:solidFill>
                  <a:srgbClr val="00B050"/>
                </a:solidFill>
                <a:latin typeface="Palatino Linotype" pitchFamily="18" charset="0"/>
              </a:rPr>
              <a:t>130 минут</a:t>
            </a:r>
            <a:r>
              <a:rPr lang="kk-KZ" sz="2000" dirty="0">
                <a:latin typeface="Palatino Linotype" pitchFamily="18" charset="0"/>
              </a:rPr>
              <a:t>.</a:t>
            </a:r>
          </a:p>
          <a:p>
            <a:r>
              <a:rPr lang="kk-KZ" sz="2000" dirty="0">
                <a:latin typeface="Palatino Linotype" pitchFamily="18" charset="0"/>
              </a:rPr>
              <a:t>Қысқартылған оқыту мерзімдерін көздейтін білім беру бағдарламалары бойынша оқуға түсушілер үшін – </a:t>
            </a:r>
            <a:r>
              <a:rPr lang="kk-KZ" sz="2000" dirty="0">
                <a:solidFill>
                  <a:srgbClr val="00B050"/>
                </a:solidFill>
                <a:latin typeface="Palatino Linotype" pitchFamily="18" charset="0"/>
              </a:rPr>
              <a:t>120 минут (2 сағат)</a:t>
            </a:r>
            <a:r>
              <a:rPr lang="kk-KZ" sz="2000" dirty="0">
                <a:latin typeface="Palatino Linotype" pitchFamily="18" charset="0"/>
              </a:rPr>
              <a:t>.</a:t>
            </a:r>
          </a:p>
          <a:p>
            <a:r>
              <a:rPr lang="kk-KZ" sz="2000" dirty="0">
                <a:latin typeface="Palatino Linotype" pitchFamily="18" charset="0"/>
              </a:rPr>
              <a:t>Шығармашылық дайындықты талап ететін, қысқартылған оқыту мерзімдерін көздейтін білім беру бағдарламаларының ұқсас бағыттарына оқуға түсушілер үшін – </a:t>
            </a:r>
            <a:r>
              <a:rPr lang="kk-KZ" sz="2000" dirty="0">
                <a:solidFill>
                  <a:srgbClr val="00B050"/>
                </a:solidFill>
                <a:latin typeface="Palatino Linotype" pitchFamily="18" charset="0"/>
              </a:rPr>
              <a:t>80 минут</a:t>
            </a:r>
            <a:r>
              <a:rPr lang="kk-KZ" sz="2000" dirty="0">
                <a:latin typeface="Palatino Linotype" pitchFamily="18" charset="0"/>
              </a:rPr>
              <a:t>.</a:t>
            </a:r>
          </a:p>
        </p:txBody>
      </p:sp>
      <p:sp>
        <p:nvSpPr>
          <p:cNvPr id="8"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rPr>
              <a:t>ҰБТ </a:t>
            </a:r>
            <a:r>
              <a:rPr lang="ru-RU" sz="3200" b="1" dirty="0" err="1">
                <a:solidFill>
                  <a:schemeClr val="bg1"/>
                </a:solidFill>
                <a:latin typeface="Palatino Linotype" pitchFamily="18" charset="0"/>
              </a:rPr>
              <a:t>ұзақтығы</a:t>
            </a:r>
            <a:endParaRPr lang="ru-RU" sz="3200" b="1" dirty="0">
              <a:solidFill>
                <a:schemeClr val="bg1"/>
              </a:solidFill>
              <a:latin typeface="Palatino Linotype" pitchFamily="18" charset="0"/>
            </a:endParaRPr>
          </a:p>
        </p:txBody>
      </p:sp>
    </p:spTree>
    <p:extLst>
      <p:ext uri="{BB962C8B-B14F-4D97-AF65-F5344CB8AC3E}">
        <p14:creationId xmlns:p14="http://schemas.microsoft.com/office/powerpoint/2010/main" xmlns="" val="1329221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5" name="Заголовок 1"/>
          <p:cNvSpPr txBox="1">
            <a:spLocks/>
          </p:cNvSpPr>
          <p:nvPr/>
        </p:nvSpPr>
        <p:spPr>
          <a:xfrm>
            <a:off x="359613" y="391401"/>
            <a:ext cx="11472775" cy="445495"/>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lumMod val="95000"/>
                  </a:schemeClr>
                </a:solidFill>
                <a:latin typeface="Palatino Linotype" pitchFamily="18" charset="0"/>
              </a:rPr>
              <a:t>Тест </a:t>
            </a:r>
            <a:r>
              <a:rPr lang="kk-KZ" sz="3200" b="1" dirty="0">
                <a:solidFill>
                  <a:schemeClr val="bg1"/>
                </a:solidFill>
                <a:latin typeface="Palatino Linotype" pitchFamily="18" charset="0"/>
              </a:rPr>
              <a:t>тапсырмалары</a:t>
            </a:r>
            <a:r>
              <a:rPr lang="ru-RU" sz="3200" b="1" dirty="0">
                <a:solidFill>
                  <a:schemeClr val="bg1">
                    <a:lumMod val="95000"/>
                  </a:schemeClr>
                </a:solidFill>
                <a:latin typeface="Palatino Linotype" pitchFamily="18" charset="0"/>
              </a:rPr>
              <a:t> саны</a:t>
            </a:r>
            <a:endParaRPr lang="ru-RU" sz="3200" b="1" dirty="0">
              <a:solidFill>
                <a:schemeClr val="accent1"/>
              </a:solidFill>
              <a:latin typeface="Palatino Linotype" pitchFamily="18" charset="0"/>
            </a:endParaRPr>
          </a:p>
        </p:txBody>
      </p:sp>
      <p:sp>
        <p:nvSpPr>
          <p:cNvPr id="7" name="Прямоугольник 6">
            <a:extLst>
              <a:ext uri="{FF2B5EF4-FFF2-40B4-BE49-F238E27FC236}">
                <a16:creationId xmlns:a16="http://schemas.microsoft.com/office/drawing/2014/main" xmlns="" id="{4EECF816-4953-44B7-A5A5-BCB52861BFA3}"/>
              </a:ext>
            </a:extLst>
          </p:cNvPr>
          <p:cNvSpPr/>
          <p:nvPr/>
        </p:nvSpPr>
        <p:spPr>
          <a:xfrm>
            <a:off x="1397701" y="1271656"/>
            <a:ext cx="1712831"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15</a:t>
            </a:r>
          </a:p>
        </p:txBody>
      </p:sp>
      <p:sp>
        <p:nvSpPr>
          <p:cNvPr id="8" name="Прямоугольник 7">
            <a:extLst>
              <a:ext uri="{FF2B5EF4-FFF2-40B4-BE49-F238E27FC236}">
                <a16:creationId xmlns:a16="http://schemas.microsoft.com/office/drawing/2014/main" xmlns="" id="{FA376EA5-4DD6-4431-8154-9632D5CA5F40}"/>
              </a:ext>
            </a:extLst>
          </p:cNvPr>
          <p:cNvSpPr/>
          <p:nvPr/>
        </p:nvSpPr>
        <p:spPr>
          <a:xfrm>
            <a:off x="3724147" y="1394765"/>
            <a:ext cx="4699845" cy="1508101"/>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kk-KZ" sz="2000" b="1" dirty="0">
                <a:solidFill>
                  <a:schemeClr val="tx1">
                    <a:lumMod val="85000"/>
                    <a:lumOff val="15000"/>
                  </a:schemeClr>
                </a:solidFill>
                <a:latin typeface="Palatino Linotype" pitchFamily="18" charset="0"/>
              </a:rPr>
              <a:t>ҚАЗАҚСТАН ТАРИХЫ</a:t>
            </a:r>
            <a:endParaRPr lang="ru-RU" sz="2000" b="1" dirty="0">
              <a:solidFill>
                <a:schemeClr val="tx1">
                  <a:lumMod val="85000"/>
                  <a:lumOff val="15000"/>
                </a:schemeClr>
              </a:solidFill>
              <a:latin typeface="Palatino Linotype" pitchFamily="18" charset="0"/>
            </a:endParaRPr>
          </a:p>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МАТЕМАТИКАЛЫҚ САУАТТЫЛЫҚ</a:t>
            </a:r>
          </a:p>
        </p:txBody>
      </p:sp>
      <p:sp>
        <p:nvSpPr>
          <p:cNvPr id="9" name="Прямоугольник 8">
            <a:extLst>
              <a:ext uri="{FF2B5EF4-FFF2-40B4-BE49-F238E27FC236}">
                <a16:creationId xmlns:a16="http://schemas.microsoft.com/office/drawing/2014/main" xmlns="" id="{29979D5F-724E-46F7-ACEC-61FE3780CD58}"/>
              </a:ext>
            </a:extLst>
          </p:cNvPr>
          <p:cNvSpPr/>
          <p:nvPr/>
        </p:nvSpPr>
        <p:spPr>
          <a:xfrm>
            <a:off x="1438998" y="4769093"/>
            <a:ext cx="1486060"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35</a:t>
            </a:r>
          </a:p>
        </p:txBody>
      </p:sp>
      <p:sp>
        <p:nvSpPr>
          <p:cNvPr id="10" name="Прямоугольник 9">
            <a:extLst>
              <a:ext uri="{FF2B5EF4-FFF2-40B4-BE49-F238E27FC236}">
                <a16:creationId xmlns:a16="http://schemas.microsoft.com/office/drawing/2014/main" xmlns="" id="{B519C812-C13C-4549-83B3-D54266FE0B0B}"/>
              </a:ext>
            </a:extLst>
          </p:cNvPr>
          <p:cNvSpPr/>
          <p:nvPr/>
        </p:nvSpPr>
        <p:spPr>
          <a:xfrm>
            <a:off x="3724145" y="4892197"/>
            <a:ext cx="4655980" cy="1046436"/>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1-БЕЙІНДІК ПӘН</a:t>
            </a:r>
          </a:p>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2-БЕЙІНДІК ПӘН </a:t>
            </a:r>
          </a:p>
        </p:txBody>
      </p:sp>
      <p:sp>
        <p:nvSpPr>
          <p:cNvPr id="11" name="Прямоугольник 10">
            <a:extLst>
              <a:ext uri="{FF2B5EF4-FFF2-40B4-BE49-F238E27FC236}">
                <a16:creationId xmlns:a16="http://schemas.microsoft.com/office/drawing/2014/main" xmlns="" id="{F05AD07A-B113-474B-B149-564E377BA06A}"/>
              </a:ext>
            </a:extLst>
          </p:cNvPr>
          <p:cNvSpPr/>
          <p:nvPr/>
        </p:nvSpPr>
        <p:spPr>
          <a:xfrm rot="16200000">
            <a:off x="2251660" y="1746228"/>
            <a:ext cx="1960377" cy="553994"/>
          </a:xfrm>
          <a:prstGeom prst="rect">
            <a:avLst/>
          </a:prstGeom>
        </p:spPr>
        <p:txBody>
          <a:bodyPr wrap="square" lIns="121917" tIns="60958" rIns="121917" bIns="60958">
            <a:spAutoFit/>
          </a:bodyPr>
          <a:lstStyle/>
          <a:p>
            <a:pPr algn="ctr"/>
            <a:r>
              <a:rPr lang="kk-KZ" sz="1400" b="1" u="sng" dirty="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grpSp>
        <p:nvGrpSpPr>
          <p:cNvPr id="13" name="Группа 12">
            <a:extLst>
              <a:ext uri="{FF2B5EF4-FFF2-40B4-BE49-F238E27FC236}">
                <a16:creationId xmlns:a16="http://schemas.microsoft.com/office/drawing/2014/main" xmlns="" id="{EE9F0DF1-EC74-4332-BDF5-90A89BC46337}"/>
              </a:ext>
            </a:extLst>
          </p:cNvPr>
          <p:cNvGrpSpPr/>
          <p:nvPr/>
        </p:nvGrpSpPr>
        <p:grpSpPr>
          <a:xfrm>
            <a:off x="8466302" y="1206892"/>
            <a:ext cx="2355840" cy="4892993"/>
            <a:chOff x="10827495" y="3811527"/>
            <a:chExt cx="1391992" cy="2373866"/>
          </a:xfrm>
        </p:grpSpPr>
        <p:sp>
          <p:nvSpPr>
            <p:cNvPr id="14" name="Прямоугольник 13">
              <a:extLst>
                <a:ext uri="{FF2B5EF4-FFF2-40B4-BE49-F238E27FC236}">
                  <a16:creationId xmlns:a16="http://schemas.microsoft.com/office/drawing/2014/main" xmlns="" id="{F72DAF0C-90EC-43C8-9807-B92937EBA311}"/>
                </a:ext>
              </a:extLst>
            </p:cNvPr>
            <p:cNvSpPr/>
            <p:nvPr/>
          </p:nvSpPr>
          <p:spPr>
            <a:xfrm>
              <a:off x="10854974" y="3811527"/>
              <a:ext cx="1337026" cy="23738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300" b="1" dirty="0">
                <a:solidFill>
                  <a:schemeClr val="bg1">
                    <a:lumMod val="95000"/>
                  </a:schemeClr>
                </a:solidFill>
                <a:latin typeface="Palatino Linotype" pitchFamily="18" charset="0"/>
              </a:endParaRPr>
            </a:p>
          </p:txBody>
        </p:sp>
        <p:sp>
          <p:nvSpPr>
            <p:cNvPr id="15" name="Прямоугольник 14">
              <a:extLst>
                <a:ext uri="{FF2B5EF4-FFF2-40B4-BE49-F238E27FC236}">
                  <a16:creationId xmlns:a16="http://schemas.microsoft.com/office/drawing/2014/main" xmlns="" id="{7F65CAB3-8DED-41AD-AF86-26CA05225718}"/>
                </a:ext>
              </a:extLst>
            </p:cNvPr>
            <p:cNvSpPr/>
            <p:nvPr/>
          </p:nvSpPr>
          <p:spPr>
            <a:xfrm>
              <a:off x="11021297" y="4486003"/>
              <a:ext cx="961561" cy="604745"/>
            </a:xfrm>
            <a:prstGeom prst="rect">
              <a:avLst/>
            </a:prstGeom>
          </p:spPr>
          <p:txBody>
            <a:bodyPr wrap="none">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7500" b="1" u="sng" dirty="0">
                  <a:solidFill>
                    <a:schemeClr val="bg1"/>
                  </a:solidFill>
                  <a:latin typeface="Palatino Linotype" pitchFamily="18" charset="0"/>
                </a:rPr>
                <a:t>120</a:t>
              </a:r>
              <a:endParaRPr lang="ru-RU" sz="7500" b="1" u="sng" dirty="0">
                <a:solidFill>
                  <a:schemeClr val="bg1"/>
                </a:solidFill>
                <a:latin typeface="Palatino Linotype" pitchFamily="18" charset="0"/>
              </a:endParaRPr>
            </a:p>
          </p:txBody>
        </p:sp>
        <p:sp>
          <p:nvSpPr>
            <p:cNvPr id="16" name="Прямоугольник 15">
              <a:extLst>
                <a:ext uri="{FF2B5EF4-FFF2-40B4-BE49-F238E27FC236}">
                  <a16:creationId xmlns:a16="http://schemas.microsoft.com/office/drawing/2014/main" xmlns="" id="{C0489A6B-C36E-4660-A937-242551757631}"/>
                </a:ext>
              </a:extLst>
            </p:cNvPr>
            <p:cNvSpPr/>
            <p:nvPr/>
          </p:nvSpPr>
          <p:spPr>
            <a:xfrm>
              <a:off x="10827495" y="4104413"/>
              <a:ext cx="1391992" cy="447959"/>
            </a:xfrm>
            <a:prstGeom prst="rect">
              <a:avLst/>
            </a:prstGeom>
          </p:spPr>
          <p:txBody>
            <a:bodyPr wrap="square">
              <a:spAutoFit/>
            </a:bodyPr>
            <a:lstStyle/>
            <a:p>
              <a:pPr algn="ctr"/>
              <a:r>
                <a:rPr lang="kk-KZ" b="1" dirty="0">
                  <a:solidFill>
                    <a:schemeClr val="bg1"/>
                  </a:solidFill>
                  <a:latin typeface="Palatino Linotype" pitchFamily="18" charset="0"/>
                </a:rPr>
                <a:t>ТЕСТ ТАПСЫРМАЛАРЫ САНЫ</a:t>
              </a:r>
            </a:p>
          </p:txBody>
        </p:sp>
        <p:sp>
          <p:nvSpPr>
            <p:cNvPr id="17" name="Прямоугольник 16">
              <a:extLst>
                <a:ext uri="{FF2B5EF4-FFF2-40B4-BE49-F238E27FC236}">
                  <a16:creationId xmlns:a16="http://schemas.microsoft.com/office/drawing/2014/main" xmlns="" id="{D658D335-412A-48D8-9989-5CC30EF5BFEB}"/>
                </a:ext>
              </a:extLst>
            </p:cNvPr>
            <p:cNvSpPr/>
            <p:nvPr/>
          </p:nvSpPr>
          <p:spPr>
            <a:xfrm>
              <a:off x="11029749" y="5429570"/>
              <a:ext cx="961561" cy="604745"/>
            </a:xfrm>
            <a:prstGeom prst="rect">
              <a:avLst/>
            </a:prstGeom>
          </p:spPr>
          <p:txBody>
            <a:bodyPr wrap="none">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7500" b="1" u="sng" dirty="0">
                  <a:solidFill>
                    <a:schemeClr val="bg1"/>
                  </a:solidFill>
                  <a:latin typeface="Palatino Linotype" pitchFamily="18" charset="0"/>
                </a:rPr>
                <a:t>140</a:t>
              </a:r>
              <a:endParaRPr lang="ru-RU" sz="7500" b="1" u="sng" dirty="0">
                <a:solidFill>
                  <a:schemeClr val="bg1"/>
                </a:solidFill>
                <a:latin typeface="Palatino Linotype" pitchFamily="18" charset="0"/>
              </a:endParaRPr>
            </a:p>
          </p:txBody>
        </p:sp>
        <p:sp>
          <p:nvSpPr>
            <p:cNvPr id="18" name="Прямоугольник 17">
              <a:extLst>
                <a:ext uri="{FF2B5EF4-FFF2-40B4-BE49-F238E27FC236}">
                  <a16:creationId xmlns:a16="http://schemas.microsoft.com/office/drawing/2014/main" xmlns="" id="{1B60739E-1729-4B75-B535-D653B8D7FFA2}"/>
                </a:ext>
              </a:extLst>
            </p:cNvPr>
            <p:cNvSpPr/>
            <p:nvPr/>
          </p:nvSpPr>
          <p:spPr>
            <a:xfrm>
              <a:off x="11044605" y="5295506"/>
              <a:ext cx="957773" cy="201581"/>
            </a:xfrm>
            <a:prstGeom prst="rect">
              <a:avLst/>
            </a:prstGeom>
          </p:spPr>
          <p:txBody>
            <a:bodyPr wrap="none">
              <a:spAutoFit/>
            </a:bodyPr>
            <a:lstStyle/>
            <a:p>
              <a:pPr algn="ctr"/>
              <a:r>
                <a:rPr lang="kk-KZ" sz="2100" b="1" dirty="0">
                  <a:solidFill>
                    <a:schemeClr val="bg1"/>
                  </a:solidFill>
                  <a:latin typeface="Palatino Linotype" pitchFamily="18" charset="0"/>
                </a:rPr>
                <a:t>БАЛДАРЫ</a:t>
              </a:r>
              <a:endParaRPr lang="ru-RU" sz="2100" b="1" dirty="0">
                <a:solidFill>
                  <a:schemeClr val="bg1"/>
                </a:solidFill>
                <a:latin typeface="Palatino Linotype" pitchFamily="18" charset="0"/>
              </a:endParaRPr>
            </a:p>
          </p:txBody>
        </p:sp>
      </p:grpSp>
      <p:sp>
        <p:nvSpPr>
          <p:cNvPr id="19" name="Прямоугольник 18">
            <a:extLst>
              <a:ext uri="{FF2B5EF4-FFF2-40B4-BE49-F238E27FC236}">
                <a16:creationId xmlns:a16="http://schemas.microsoft.com/office/drawing/2014/main" xmlns="" id="{C0489A6B-C36E-4660-A937-242551757631}"/>
              </a:ext>
            </a:extLst>
          </p:cNvPr>
          <p:cNvSpPr/>
          <p:nvPr/>
        </p:nvSpPr>
        <p:spPr>
          <a:xfrm>
            <a:off x="8593782" y="1271656"/>
            <a:ext cx="2100889" cy="615549"/>
          </a:xfrm>
          <a:prstGeom prst="rect">
            <a:avLst/>
          </a:prstGeom>
        </p:spPr>
        <p:txBody>
          <a:bodyPr wrap="none" lIns="121917" tIns="60958" rIns="121917" bIns="60958">
            <a:spAutoFit/>
          </a:bodyPr>
          <a:lstStyle/>
          <a:p>
            <a:pPr algn="ctr"/>
            <a:r>
              <a:rPr lang="kk-KZ" sz="3200" b="1" dirty="0">
                <a:solidFill>
                  <a:schemeClr val="bg1"/>
                </a:solidFill>
                <a:latin typeface="Palatino Linotype" pitchFamily="18" charset="0"/>
              </a:rPr>
              <a:t>БАРЛЫҚ</a:t>
            </a:r>
            <a:endParaRPr lang="ru-RU" sz="3200" b="1" dirty="0">
              <a:solidFill>
                <a:schemeClr val="bg1"/>
              </a:solidFill>
              <a:latin typeface="Palatino Linotype" pitchFamily="18" charset="0"/>
            </a:endParaRPr>
          </a:p>
        </p:txBody>
      </p:sp>
      <p:sp>
        <p:nvSpPr>
          <p:cNvPr id="20" name="Прямоугольник 19">
            <a:extLst>
              <a:ext uri="{FF2B5EF4-FFF2-40B4-BE49-F238E27FC236}">
                <a16:creationId xmlns:a16="http://schemas.microsoft.com/office/drawing/2014/main" xmlns="" id="{4EECF816-4953-44B7-A5A5-BCB52861BFA3}"/>
              </a:ext>
            </a:extLst>
          </p:cNvPr>
          <p:cNvSpPr/>
          <p:nvPr/>
        </p:nvSpPr>
        <p:spPr>
          <a:xfrm>
            <a:off x="1404292" y="3020375"/>
            <a:ext cx="1712831"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20</a:t>
            </a:r>
          </a:p>
        </p:txBody>
      </p:sp>
      <p:sp>
        <p:nvSpPr>
          <p:cNvPr id="21" name="Прямоугольник 20">
            <a:extLst>
              <a:ext uri="{FF2B5EF4-FFF2-40B4-BE49-F238E27FC236}">
                <a16:creationId xmlns:a16="http://schemas.microsoft.com/office/drawing/2014/main" xmlns="" id="{FA376EA5-4DD6-4431-8154-9632D5CA5F40}"/>
              </a:ext>
            </a:extLst>
          </p:cNvPr>
          <p:cNvSpPr/>
          <p:nvPr/>
        </p:nvSpPr>
        <p:spPr>
          <a:xfrm>
            <a:off x="3724148" y="3421035"/>
            <a:ext cx="3541911" cy="584636"/>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kk-KZ" sz="2000" b="1" dirty="0">
                <a:solidFill>
                  <a:schemeClr val="tx1">
                    <a:lumMod val="85000"/>
                    <a:lumOff val="15000"/>
                  </a:schemeClr>
                </a:solidFill>
                <a:latin typeface="Palatino Linotype" pitchFamily="18" charset="0"/>
              </a:rPr>
              <a:t>ОҚУ САУАТТЫЛЫҒЫ</a:t>
            </a:r>
            <a:endParaRPr lang="ru-RU" sz="2000" b="1" dirty="0">
              <a:solidFill>
                <a:schemeClr val="tx1">
                  <a:lumMod val="85000"/>
                  <a:lumOff val="15000"/>
                </a:schemeClr>
              </a:solidFill>
              <a:latin typeface="Palatino Linotype" pitchFamily="18" charset="0"/>
            </a:endParaRPr>
          </a:p>
        </p:txBody>
      </p:sp>
      <p:sp>
        <p:nvSpPr>
          <p:cNvPr id="24" name="Прямоугольник 23">
            <a:extLst>
              <a:ext uri="{FF2B5EF4-FFF2-40B4-BE49-F238E27FC236}">
                <a16:creationId xmlns:a16="http://schemas.microsoft.com/office/drawing/2014/main" xmlns="" id="{F05AD07A-B113-474B-B149-564E377BA06A}"/>
              </a:ext>
            </a:extLst>
          </p:cNvPr>
          <p:cNvSpPr/>
          <p:nvPr/>
        </p:nvSpPr>
        <p:spPr>
          <a:xfrm rot="16200000">
            <a:off x="2177129" y="3511634"/>
            <a:ext cx="2109434" cy="553994"/>
          </a:xfrm>
          <a:prstGeom prst="rect">
            <a:avLst/>
          </a:prstGeom>
        </p:spPr>
        <p:txBody>
          <a:bodyPr wrap="square" lIns="121917" tIns="60958" rIns="121917" bIns="60958">
            <a:spAutoFit/>
          </a:bodyPr>
          <a:lstStyle/>
          <a:p>
            <a:pPr algn="ctr"/>
            <a:r>
              <a:rPr lang="kk-KZ" sz="1400" b="1" u="sng" dirty="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sp>
        <p:nvSpPr>
          <p:cNvPr id="25" name="Прямоугольник 24">
            <a:extLst>
              <a:ext uri="{FF2B5EF4-FFF2-40B4-BE49-F238E27FC236}">
                <a16:creationId xmlns:a16="http://schemas.microsoft.com/office/drawing/2014/main" xmlns="" id="{F05AD07A-B113-474B-B149-564E377BA06A}"/>
              </a:ext>
            </a:extLst>
          </p:cNvPr>
          <p:cNvSpPr/>
          <p:nvPr/>
        </p:nvSpPr>
        <p:spPr>
          <a:xfrm rot="16200000">
            <a:off x="2251660" y="5245177"/>
            <a:ext cx="1960377" cy="553994"/>
          </a:xfrm>
          <a:prstGeom prst="rect">
            <a:avLst/>
          </a:prstGeom>
        </p:spPr>
        <p:txBody>
          <a:bodyPr wrap="square" lIns="121917" tIns="60958" rIns="121917" bIns="60958">
            <a:spAutoFit/>
          </a:bodyPr>
          <a:lstStyle/>
          <a:p>
            <a:pPr algn="ctr"/>
            <a:r>
              <a:rPr lang="kk-KZ" sz="1400" b="1" u="sng" dirty="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spTree>
    <p:extLst>
      <p:ext uri="{BB962C8B-B14F-4D97-AF65-F5344CB8AC3E}">
        <p14:creationId xmlns:p14="http://schemas.microsoft.com/office/powerpoint/2010/main" xmlns="" val="3551424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xmlns=""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19" name="Прямоугольник 18">
            <a:extLst>
              <a:ext uri="{FF2B5EF4-FFF2-40B4-BE49-F238E27FC236}">
                <a16:creationId xmlns:a16="http://schemas.microsoft.com/office/drawing/2014/main" xmlns="" id="{25E6E304-EB0A-4122-9A41-3D6E9899240B}"/>
              </a:ext>
            </a:extLst>
          </p:cNvPr>
          <p:cNvSpPr/>
          <p:nvPr/>
        </p:nvSpPr>
        <p:spPr>
          <a:xfrm>
            <a:off x="3" y="13647"/>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pic>
        <p:nvPicPr>
          <p:cNvPr id="1027" name="Picture 3" descr="C:\Users\magzhan\Desktop\Новая папка\images (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21985" y="3339720"/>
            <a:ext cx="718376" cy="718376"/>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C:\Users\magzhan\Desktop\Новая папка\Без названия (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0684" y="1907652"/>
            <a:ext cx="720000" cy="723215"/>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TextBox 26"/>
          <p:cNvSpPr txBox="1"/>
          <p:nvPr/>
        </p:nvSpPr>
        <p:spPr>
          <a:xfrm>
            <a:off x="1321988" y="1907652"/>
            <a:ext cx="10576623" cy="623248"/>
          </a:xfrm>
          <a:prstGeom prst="rect">
            <a:avLst/>
          </a:prstGeom>
          <a:noFill/>
        </p:spPr>
        <p:txBody>
          <a:bodyPr wrap="square" lIns="68580" tIns="34290" rIns="68580" bIns="34290" rtlCol="0">
            <a:spAutoFit/>
          </a:bodyPr>
          <a:lstStyle/>
          <a:p>
            <a:r>
              <a:rPr lang="kk-KZ" dirty="0">
                <a:latin typeface="Palatino Linotype" pitchFamily="18" charset="0"/>
              </a:rPr>
              <a:t>АҚПАРАТТАРДЫ ТАСЫМАЛДАУ ФУНКЦИЯСЫМЕН ЖАБДЫҚТАЛҒАН КЕЗ КЕЛГЕН ҰЯЛЫ БАЙЛАНЫС ҚҰРАЛДАРЫН (ПЕЙДЖЕР, ҰЯЛЫ ТЕЛЕФОНДАР, ПЛАНШЕТТЕР)</a:t>
            </a:r>
            <a:endParaRPr lang="ru-RU" dirty="0">
              <a:latin typeface="Palatino Linotype" pitchFamily="18" charset="0"/>
              <a:cs typeface="Arial" panose="020B0604020202020204" pitchFamily="34" charset="0"/>
            </a:endParaRPr>
          </a:p>
        </p:txBody>
      </p:sp>
      <p:sp>
        <p:nvSpPr>
          <p:cNvPr id="49" name="TextBox 48"/>
          <p:cNvSpPr txBox="1"/>
          <p:nvPr/>
        </p:nvSpPr>
        <p:spPr>
          <a:xfrm>
            <a:off x="2300498" y="3525826"/>
            <a:ext cx="7958178" cy="346169"/>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НОУТБУКТЕР, ПЛЕЙЕРЛЕР, МОДЕМДЕР (МОБИЛЬДІ РОУТЕРЛЕР)</a:t>
            </a:r>
          </a:p>
        </p:txBody>
      </p:sp>
      <p:sp>
        <p:nvSpPr>
          <p:cNvPr id="50" name="TextBox 49"/>
          <p:cNvSpPr txBox="1"/>
          <p:nvPr/>
        </p:nvSpPr>
        <p:spPr>
          <a:xfrm>
            <a:off x="1891175" y="2630867"/>
            <a:ext cx="9881446" cy="623248"/>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РАДИО-ЭЛЕКТРОНДЫҚ БАЙЛАНЫСТЫҢ БАРЛЫҚ ТҮРЛЕРІ, ОНЫҢ ІШІНДЕ (</a:t>
            </a:r>
            <a:r>
              <a:rPr lang="en-US" dirty="0">
                <a:latin typeface="Palatino Linotype" pitchFamily="18" charset="0"/>
                <a:cs typeface="Arial" panose="020B0604020202020204" pitchFamily="34" charset="0"/>
              </a:rPr>
              <a:t>WI-FI (</a:t>
            </a:r>
            <a:r>
              <a:rPr lang="ru-RU" dirty="0">
                <a:latin typeface="Palatino Linotype" pitchFamily="18" charset="0"/>
                <a:cs typeface="Arial" panose="020B0604020202020204" pitchFamily="34" charset="0"/>
              </a:rPr>
              <a:t>ВАЙ-ФАЙ), </a:t>
            </a:r>
            <a:r>
              <a:rPr lang="en-US" dirty="0">
                <a:latin typeface="Palatino Linotype" pitchFamily="18" charset="0"/>
                <a:cs typeface="Arial" panose="020B0604020202020204" pitchFamily="34" charset="0"/>
              </a:rPr>
              <a:t>BLUETOOTH (</a:t>
            </a:r>
            <a:r>
              <a:rPr lang="ru-RU" dirty="0">
                <a:latin typeface="Palatino Linotype" pitchFamily="18" charset="0"/>
                <a:cs typeface="Arial" panose="020B0604020202020204" pitchFamily="34" charset="0"/>
              </a:rPr>
              <a:t>БЛЮТУЗ), </a:t>
            </a:r>
            <a:r>
              <a:rPr lang="en-US" dirty="0">
                <a:latin typeface="Palatino Linotype" pitchFamily="18" charset="0"/>
                <a:cs typeface="Arial" panose="020B0604020202020204" pitchFamily="34" charset="0"/>
              </a:rPr>
              <a:t>DECT (</a:t>
            </a:r>
            <a:r>
              <a:rPr lang="ru-RU" dirty="0">
                <a:latin typeface="Palatino Linotype" pitchFamily="18" charset="0"/>
                <a:cs typeface="Arial" panose="020B0604020202020204" pitchFamily="34" charset="0"/>
              </a:rPr>
              <a:t>ДЕКТ), 3</a:t>
            </a:r>
            <a:r>
              <a:rPr lang="en-US" dirty="0">
                <a:latin typeface="Palatino Linotype" pitchFamily="18" charset="0"/>
                <a:cs typeface="Arial" panose="020B0604020202020204" pitchFamily="34" charset="0"/>
              </a:rPr>
              <a:t>G (3 </a:t>
            </a:r>
            <a:r>
              <a:rPr lang="ru-RU" dirty="0">
                <a:latin typeface="Palatino Linotype" pitchFamily="18" charset="0"/>
                <a:cs typeface="Arial" panose="020B0604020202020204" pitchFamily="34" charset="0"/>
              </a:rPr>
              <a:t>ДЖИ), 4</a:t>
            </a:r>
            <a:r>
              <a:rPr lang="en-US" dirty="0">
                <a:latin typeface="Palatino Linotype" pitchFamily="18" charset="0"/>
                <a:cs typeface="Arial" panose="020B0604020202020204" pitchFamily="34" charset="0"/>
              </a:rPr>
              <a:t>G (4 </a:t>
            </a:r>
            <a:r>
              <a:rPr lang="ru-RU" dirty="0">
                <a:latin typeface="Palatino Linotype" pitchFamily="18" charset="0"/>
                <a:cs typeface="Arial" panose="020B0604020202020204" pitchFamily="34" charset="0"/>
              </a:rPr>
              <a:t>ДЖИ), 5</a:t>
            </a:r>
            <a:r>
              <a:rPr lang="en-US" dirty="0">
                <a:latin typeface="Palatino Linotype" pitchFamily="18" charset="0"/>
                <a:cs typeface="Arial" panose="020B0604020202020204" pitchFamily="34" charset="0"/>
              </a:rPr>
              <a:t>G (5 </a:t>
            </a:r>
            <a:r>
              <a:rPr lang="ru-RU" dirty="0">
                <a:latin typeface="Palatino Linotype" pitchFamily="18" charset="0"/>
                <a:cs typeface="Arial" panose="020B0604020202020204" pitchFamily="34" charset="0"/>
              </a:rPr>
              <a:t>ДЖИ)</a:t>
            </a:r>
          </a:p>
        </p:txBody>
      </p:sp>
      <p:sp>
        <p:nvSpPr>
          <p:cNvPr id="52" name="TextBox 51"/>
          <p:cNvSpPr txBox="1"/>
          <p:nvPr/>
        </p:nvSpPr>
        <p:spPr>
          <a:xfrm>
            <a:off x="2972621" y="4243449"/>
            <a:ext cx="8015396" cy="346169"/>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СМАРТ САҒАТТАР, СЫМДЫ ЖӘНЕ СЫМСЫЗ ҚҰЛАҚҚАПТАР</a:t>
            </a:r>
          </a:p>
        </p:txBody>
      </p:sp>
      <p:sp>
        <p:nvSpPr>
          <p:cNvPr id="54" name="TextBox 53"/>
          <p:cNvSpPr txBox="1"/>
          <p:nvPr/>
        </p:nvSpPr>
        <p:spPr>
          <a:xfrm>
            <a:off x="3684899" y="4861579"/>
            <a:ext cx="8087725" cy="346169"/>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ШПАРГАЛКАЛАР</a:t>
            </a:r>
            <a:r>
              <a:rPr lang="kk-KZ" dirty="0">
                <a:latin typeface="Palatino Linotype" pitchFamily="18" charset="0"/>
                <a:cs typeface="Arial" panose="020B0604020202020204" pitchFamily="34" charset="0"/>
              </a:rPr>
              <a:t>, ОҚУЛЫҚТАР ЖӘНЕ ӘДІСТЕМЕЛІК ҚҰРАЛДАР</a:t>
            </a:r>
            <a:endParaRPr lang="ru-RU" dirty="0">
              <a:latin typeface="Palatino Linotype" pitchFamily="18" charset="0"/>
              <a:cs typeface="Arial" panose="020B0604020202020204" pitchFamily="34" charset="0"/>
            </a:endParaRPr>
          </a:p>
        </p:txBody>
      </p:sp>
      <p:sp>
        <p:nvSpPr>
          <p:cNvPr id="56" name="TextBox 55"/>
          <p:cNvSpPr txBox="1"/>
          <p:nvPr/>
        </p:nvSpPr>
        <p:spPr>
          <a:xfrm>
            <a:off x="4189866" y="5476528"/>
            <a:ext cx="7582758" cy="777136"/>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КАЛЬКУЛЯТОРЛАР</a:t>
            </a:r>
          </a:p>
          <a:p>
            <a:r>
              <a:rPr lang="kk-KZ" sz="1400" i="1" dirty="0">
                <a:latin typeface="Palatino Linotype" pitchFamily="18" charset="0"/>
                <a:cs typeface="Arial" panose="020B0604020202020204" pitchFamily="34" charset="0"/>
              </a:rPr>
              <a:t>Тестілеу өткізілетін компьютердің интерфейсіндегі калькуляторларды, Менделеев кестесін және тұздардың ерігіштігі кестесін пайдалануға рұқсат етіледі</a:t>
            </a:r>
            <a:endParaRPr lang="ru-RU" sz="1400" i="1" dirty="0">
              <a:latin typeface="Palatino Linotype" pitchFamily="18" charset="0"/>
              <a:cs typeface="Arial" panose="020B0604020202020204" pitchFamily="34" charset="0"/>
            </a:endParaRPr>
          </a:p>
        </p:txBody>
      </p:sp>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20977" y="4058099"/>
            <a:ext cx="759040" cy="7168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92351" y="4774970"/>
            <a:ext cx="837703" cy="70156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61676" y="5476531"/>
            <a:ext cx="837118" cy="7455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 name="Рисунок 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45282" y="2630870"/>
            <a:ext cx="708853" cy="708853"/>
          </a:xfrm>
          <a:prstGeom prst="rect">
            <a:avLst/>
          </a:prstGeom>
        </p:spPr>
      </p:pic>
      <p:sp>
        <p:nvSpPr>
          <p:cNvPr id="18" name="TextBox 72"/>
          <p:cNvSpPr txBox="1"/>
          <p:nvPr/>
        </p:nvSpPr>
        <p:spPr>
          <a:xfrm>
            <a:off x="819870" y="237612"/>
            <a:ext cx="1056236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3200" b="1">
                <a:solidFill>
                  <a:srgbClr val="31489F"/>
                </a:solidFill>
                <a:latin typeface="Arial"/>
                <a:ea typeface="Arial"/>
                <a:cs typeface="Arial"/>
                <a:sym typeface="Arial"/>
              </a:defRPr>
            </a:lvl1pPr>
          </a:lstStyle>
          <a:p>
            <a:r>
              <a:rPr lang="ru-RU" dirty="0">
                <a:solidFill>
                  <a:schemeClr val="bg1"/>
                </a:solidFill>
                <a:latin typeface="Palatino Linotype" pitchFamily="18" charset="0"/>
              </a:rPr>
              <a:t>ҰБТ-</a:t>
            </a:r>
            <a:r>
              <a:rPr lang="ru-RU" dirty="0" err="1">
                <a:solidFill>
                  <a:schemeClr val="bg1"/>
                </a:solidFill>
                <a:latin typeface="Palatino Linotype" pitchFamily="18" charset="0"/>
              </a:rPr>
              <a:t>ны</a:t>
            </a:r>
            <a:r>
              <a:rPr lang="ru-RU" dirty="0">
                <a:solidFill>
                  <a:schemeClr val="bg1"/>
                </a:solidFill>
                <a:latin typeface="Palatino Linotype" pitchFamily="18" charset="0"/>
              </a:rPr>
              <a:t> </a:t>
            </a:r>
            <a:r>
              <a:rPr lang="ru-RU" dirty="0" err="1">
                <a:solidFill>
                  <a:schemeClr val="bg1"/>
                </a:solidFill>
                <a:latin typeface="Palatino Linotype" pitchFamily="18" charset="0"/>
              </a:rPr>
              <a:t>өткізу</a:t>
            </a:r>
            <a:r>
              <a:rPr lang="ru-RU" dirty="0">
                <a:solidFill>
                  <a:schemeClr val="bg1"/>
                </a:solidFill>
                <a:latin typeface="Palatino Linotype" pitchFamily="18" charset="0"/>
              </a:rPr>
              <a:t> </a:t>
            </a:r>
            <a:r>
              <a:rPr lang="ru-RU" dirty="0" err="1">
                <a:solidFill>
                  <a:schemeClr val="bg1"/>
                </a:solidFill>
                <a:latin typeface="Palatino Linotype" pitchFamily="18" charset="0"/>
              </a:rPr>
              <a:t>барысында</a:t>
            </a:r>
            <a:r>
              <a:rPr lang="ru-RU" dirty="0">
                <a:solidFill>
                  <a:schemeClr val="bg1"/>
                </a:solidFill>
                <a:latin typeface="Palatino Linotype" pitchFamily="18" charset="0"/>
              </a:rPr>
              <a:t> </a:t>
            </a:r>
            <a:r>
              <a:rPr lang="ru-RU" dirty="0" err="1">
                <a:solidFill>
                  <a:schemeClr val="bg1"/>
                </a:solidFill>
                <a:latin typeface="Palatino Linotype" pitchFamily="18" charset="0"/>
              </a:rPr>
              <a:t>тыйым</a:t>
            </a:r>
            <a:r>
              <a:rPr lang="ru-RU" dirty="0">
                <a:solidFill>
                  <a:schemeClr val="bg1"/>
                </a:solidFill>
                <a:latin typeface="Palatino Linotype" pitchFamily="18" charset="0"/>
              </a:rPr>
              <a:t> </a:t>
            </a:r>
            <a:r>
              <a:rPr lang="ru-RU" dirty="0" err="1">
                <a:solidFill>
                  <a:schemeClr val="bg1"/>
                </a:solidFill>
                <a:latin typeface="Palatino Linotype" pitchFamily="18" charset="0"/>
              </a:rPr>
              <a:t>салынған</a:t>
            </a:r>
            <a:r>
              <a:rPr lang="ru-RU" dirty="0">
                <a:solidFill>
                  <a:schemeClr val="bg1"/>
                </a:solidFill>
                <a:latin typeface="Palatino Linotype" pitchFamily="18" charset="0"/>
              </a:rPr>
              <a:t> </a:t>
            </a:r>
            <a:r>
              <a:rPr lang="ru-RU" dirty="0" err="1">
                <a:solidFill>
                  <a:schemeClr val="bg1"/>
                </a:solidFill>
                <a:latin typeface="Palatino Linotype" pitchFamily="18" charset="0"/>
              </a:rPr>
              <a:t>заттар</a:t>
            </a:r>
            <a:endParaRPr dirty="0">
              <a:solidFill>
                <a:schemeClr val="bg1"/>
              </a:solidFill>
              <a:latin typeface="Palatino Linotype" pitchFamily="18" charset="0"/>
            </a:endParaRPr>
          </a:p>
        </p:txBody>
      </p:sp>
    </p:spTree>
    <p:extLst>
      <p:ext uri="{BB962C8B-B14F-4D97-AF65-F5344CB8AC3E}">
        <p14:creationId xmlns:p14="http://schemas.microsoft.com/office/powerpoint/2010/main" xmlns="" val="3736941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xmlns="" id="{25E6E304-EB0A-4122-9A41-3D6E9899240B}"/>
              </a:ext>
            </a:extLst>
          </p:cNvPr>
          <p:cNvSpPr/>
          <p:nvPr/>
        </p:nvSpPr>
        <p:spPr>
          <a:xfrm>
            <a:off x="3" y="0"/>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2" name="Заголовок 1"/>
          <p:cNvSpPr>
            <a:spLocks noGrp="1"/>
          </p:cNvSpPr>
          <p:nvPr>
            <p:ph type="title"/>
          </p:nvPr>
        </p:nvSpPr>
        <p:spPr>
          <a:xfrm>
            <a:off x="609601" y="3"/>
            <a:ext cx="10972800" cy="1143000"/>
          </a:xfrm>
        </p:spPr>
        <p:txBody>
          <a:bodyPr>
            <a:normAutofit/>
          </a:bodyPr>
          <a:lstStyle/>
          <a:p>
            <a:r>
              <a:rPr lang="kk-KZ" sz="3200" dirty="0">
                <a:solidFill>
                  <a:schemeClr val="bg1"/>
                </a:solidFill>
                <a:latin typeface="Palatino Linotype" pitchFamily="18" charset="0"/>
              </a:rPr>
              <a:t>Тестілеуден шығару актілері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609601" y="1450083"/>
            <a:ext cx="10972800" cy="4525963"/>
          </a:xfrm>
        </p:spPr>
        <p:txBody>
          <a:bodyPr>
            <a:noAutofit/>
          </a:bodyPr>
          <a:lstStyle/>
          <a:p>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кіргізу</a:t>
            </a:r>
            <a:r>
              <a:rPr lang="ru-RU" sz="2400" dirty="0">
                <a:latin typeface="Palatino Linotype" pitchFamily="18" charset="0"/>
              </a:rPr>
              <a:t> </a:t>
            </a:r>
            <a:r>
              <a:rPr lang="ru-RU" sz="2400" dirty="0" err="1">
                <a:latin typeface="Palatino Linotype" pitchFamily="18" charset="0"/>
              </a:rPr>
              <a:t>барысында</a:t>
            </a:r>
            <a:r>
              <a:rPr lang="ru-RU" sz="2400" dirty="0">
                <a:latin typeface="Palatino Linotype" pitchFamily="18" charset="0"/>
              </a:rPr>
              <a:t> </a:t>
            </a:r>
            <a:r>
              <a:rPr lang="ru-RU" sz="2400" dirty="0" err="1">
                <a:latin typeface="Palatino Linotype" pitchFamily="18" charset="0"/>
              </a:rPr>
              <a:t>бөгде</a:t>
            </a:r>
            <a:r>
              <a:rPr lang="ru-RU" sz="2400" dirty="0">
                <a:latin typeface="Palatino Linotype" pitchFamily="18" charset="0"/>
              </a:rPr>
              <a:t> </a:t>
            </a:r>
            <a:r>
              <a:rPr lang="ru-RU" sz="2400" dirty="0" err="1">
                <a:latin typeface="Palatino Linotype" pitchFamily="18" charset="0"/>
              </a:rPr>
              <a:t>адам</a:t>
            </a:r>
            <a:r>
              <a:rPr lang="ru-RU" sz="2400" dirty="0">
                <a:latin typeface="Palatino Linotype" pitchFamily="18" charset="0"/>
              </a:rPr>
              <a:t> </a:t>
            </a:r>
            <a:r>
              <a:rPr lang="ru-RU" sz="2400" dirty="0" err="1">
                <a:latin typeface="Palatino Linotype" pitchFamily="18" charset="0"/>
              </a:rPr>
              <a:t>анықталған</a:t>
            </a:r>
            <a:r>
              <a:rPr lang="ru-RU" sz="2400" dirty="0">
                <a:latin typeface="Palatino Linotype" pitchFamily="18" charset="0"/>
              </a:rPr>
              <a:t> </a:t>
            </a:r>
            <a:r>
              <a:rPr lang="ru-RU" sz="2400" dirty="0" err="1">
                <a:latin typeface="Palatino Linotype" pitchFamily="18" charset="0"/>
              </a:rPr>
              <a:t>жағдайда</a:t>
            </a:r>
            <a:r>
              <a:rPr lang="ru-RU" sz="2400" dirty="0">
                <a:latin typeface="Palatino Linotype" pitchFamily="18" charset="0"/>
              </a:rPr>
              <a:t>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жіберу</a:t>
            </a:r>
            <a:r>
              <a:rPr lang="ru-RU" sz="2400" dirty="0">
                <a:latin typeface="Palatino Linotype" pitchFamily="18" charset="0"/>
              </a:rPr>
              <a:t> </a:t>
            </a:r>
            <a:r>
              <a:rPr lang="ru-RU" sz="2400" dirty="0" err="1">
                <a:latin typeface="Palatino Linotype" pitchFamily="18" charset="0"/>
              </a:rPr>
              <a:t>барысында</a:t>
            </a:r>
            <a:r>
              <a:rPr lang="ru-RU" sz="2400" dirty="0">
                <a:latin typeface="Palatino Linotype" pitchFamily="18" charset="0"/>
              </a:rPr>
              <a:t> </a:t>
            </a:r>
            <a:r>
              <a:rPr lang="ru-RU" sz="2400" dirty="0" err="1">
                <a:latin typeface="Palatino Linotype" pitchFamily="18" charset="0"/>
              </a:rPr>
              <a:t>бөгде</a:t>
            </a:r>
            <a:r>
              <a:rPr lang="ru-RU" sz="2400" dirty="0">
                <a:latin typeface="Palatino Linotype" pitchFamily="18" charset="0"/>
              </a:rPr>
              <a:t> </a:t>
            </a:r>
            <a:r>
              <a:rPr lang="ru-RU" sz="2400" dirty="0" err="1">
                <a:latin typeface="Palatino Linotype" pitchFamily="18" charset="0"/>
              </a:rPr>
              <a:t>тұлғаны</a:t>
            </a:r>
            <a:r>
              <a:rPr lang="ru-RU" sz="2400" dirty="0">
                <a:latin typeface="Palatino Linotype" pitchFamily="18" charset="0"/>
              </a:rPr>
              <a:t> </a:t>
            </a:r>
            <a:r>
              <a:rPr lang="ru-RU" sz="2400" dirty="0" err="1">
                <a:latin typeface="Palatino Linotype" pitchFamily="18" charset="0"/>
              </a:rPr>
              <a:t>анықтау</a:t>
            </a:r>
            <a:r>
              <a:rPr lang="ru-RU" sz="2400" dirty="0">
                <a:latin typeface="Palatino Linotype" pitchFamily="18" charset="0"/>
              </a:rPr>
              <a:t> </a:t>
            </a:r>
            <a:r>
              <a:rPr lang="ru-RU" sz="2400" dirty="0" err="1">
                <a:latin typeface="Palatino Linotype" pitchFamily="18" charset="0"/>
              </a:rPr>
              <a:t>актісін</a:t>
            </a:r>
            <a:r>
              <a:rPr lang="ru-RU" sz="2400" dirty="0">
                <a:latin typeface="Palatino Linotype" pitchFamily="18" charset="0"/>
              </a:rPr>
              <a:t> </a:t>
            </a:r>
            <a:r>
              <a:rPr lang="ru-RU" sz="2400" dirty="0" err="1">
                <a:latin typeface="Palatino Linotype" pitchFamily="18" charset="0"/>
              </a:rPr>
              <a:t>жасайды</a:t>
            </a:r>
            <a:r>
              <a:rPr lang="ru-RU" sz="2400" dirty="0">
                <a:latin typeface="Palatino Linotype" pitchFamily="18" charset="0"/>
              </a:rPr>
              <a:t>, </a:t>
            </a:r>
            <a:r>
              <a:rPr lang="ru-RU" sz="2400" dirty="0" err="1">
                <a:latin typeface="Palatino Linotype" pitchFamily="18" charset="0"/>
              </a:rPr>
              <a:t>түсуші</a:t>
            </a:r>
            <a:r>
              <a:rPr lang="ru-RU" sz="2400" dirty="0">
                <a:latin typeface="Palatino Linotype" pitchFamily="18" charset="0"/>
              </a:rPr>
              <a:t> осы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кіргізілмейді</a:t>
            </a:r>
            <a:r>
              <a:rPr lang="ru-RU" sz="2400" dirty="0">
                <a:latin typeface="Palatino Linotype" pitchFamily="18" charset="0"/>
              </a:rPr>
              <a:t>.</a:t>
            </a:r>
          </a:p>
          <a:p>
            <a:endParaRPr lang="ru-RU" sz="2400" dirty="0">
              <a:latin typeface="Palatino Linotype" pitchFamily="18" charset="0"/>
            </a:endParaRPr>
          </a:p>
          <a:p>
            <a:r>
              <a:rPr lang="ru-RU" sz="2400" dirty="0" err="1">
                <a:latin typeface="Palatino Linotype" pitchFamily="18" charset="0"/>
              </a:rPr>
              <a:t>Металліздегіш</a:t>
            </a:r>
            <a:r>
              <a:rPr lang="ru-RU" sz="2400" dirty="0">
                <a:latin typeface="Palatino Linotype" pitchFamily="18" charset="0"/>
              </a:rPr>
              <a:t> </a:t>
            </a:r>
            <a:r>
              <a:rPr lang="ru-RU" sz="2400" dirty="0" err="1">
                <a:latin typeface="Palatino Linotype" pitchFamily="18" charset="0"/>
              </a:rPr>
              <a:t>құралын</a:t>
            </a:r>
            <a:r>
              <a:rPr lang="ru-RU" sz="2400" dirty="0">
                <a:latin typeface="Palatino Linotype" pitchFamily="18" charset="0"/>
              </a:rPr>
              <a:t> </a:t>
            </a:r>
            <a:r>
              <a:rPr lang="ru-RU" sz="2400" dirty="0" err="1">
                <a:latin typeface="Palatino Linotype" pitchFamily="18" charset="0"/>
              </a:rPr>
              <a:t>қолдану</a:t>
            </a:r>
            <a:r>
              <a:rPr lang="ru-RU" sz="2400" dirty="0">
                <a:latin typeface="Palatino Linotype" pitchFamily="18" charset="0"/>
              </a:rPr>
              <a:t> </a:t>
            </a:r>
            <a:r>
              <a:rPr lang="ru-RU" sz="2400" dirty="0" err="1">
                <a:latin typeface="Palatino Linotype" pitchFamily="18" charset="0"/>
              </a:rPr>
              <a:t>кезінде</a:t>
            </a:r>
            <a:r>
              <a:rPr lang="ru-RU" sz="2400" dirty="0">
                <a:latin typeface="Palatino Linotype" pitchFamily="18" charset="0"/>
              </a:rPr>
              <a:t> </a:t>
            </a:r>
            <a:r>
              <a:rPr lang="ru-RU" sz="2400" dirty="0" err="1">
                <a:latin typeface="Palatino Linotype" pitchFamily="18" charset="0"/>
              </a:rPr>
              <a:t>тыйым</a:t>
            </a:r>
            <a:r>
              <a:rPr lang="ru-RU" sz="2400" dirty="0">
                <a:latin typeface="Palatino Linotype" pitchFamily="18" charset="0"/>
              </a:rPr>
              <a:t> </a:t>
            </a:r>
            <a:r>
              <a:rPr lang="ru-RU" sz="2400" dirty="0" err="1">
                <a:latin typeface="Palatino Linotype" pitchFamily="18" charset="0"/>
              </a:rPr>
              <a:t>салынған</a:t>
            </a:r>
            <a:r>
              <a:rPr lang="ru-RU" sz="2400" dirty="0">
                <a:latin typeface="Palatino Linotype" pitchFamily="18" charset="0"/>
              </a:rPr>
              <a:t> </a:t>
            </a:r>
            <a:r>
              <a:rPr lang="ru-RU" sz="2400" dirty="0" err="1">
                <a:latin typeface="Palatino Linotype" pitchFamily="18" charset="0"/>
              </a:rPr>
              <a:t>заты</a:t>
            </a:r>
            <a:r>
              <a:rPr lang="ru-RU" sz="2400" dirty="0">
                <a:latin typeface="Palatino Linotype" pitchFamily="18" charset="0"/>
              </a:rPr>
              <a:t> </a:t>
            </a:r>
            <a:r>
              <a:rPr lang="ru-RU" sz="2400" dirty="0" err="1">
                <a:latin typeface="Palatino Linotype" pitchFamily="18" charset="0"/>
              </a:rPr>
              <a:t>табылған</a:t>
            </a:r>
            <a:r>
              <a:rPr lang="ru-RU" sz="2400" dirty="0">
                <a:latin typeface="Palatino Linotype" pitchFamily="18" charset="0"/>
              </a:rPr>
              <a:t> </a:t>
            </a:r>
            <a:r>
              <a:rPr lang="ru-RU" sz="2400" dirty="0" err="1">
                <a:latin typeface="Palatino Linotype" pitchFamily="18" charset="0"/>
              </a:rPr>
              <a:t>жағдайда</a:t>
            </a:r>
            <a:r>
              <a:rPr lang="ru-RU" sz="2400" dirty="0">
                <a:latin typeface="Palatino Linotype" pitchFamily="18" charset="0"/>
              </a:rPr>
              <a:t>  «ҰБТ </a:t>
            </a:r>
            <a:r>
              <a:rPr lang="ru-RU" sz="2400" dirty="0" err="1">
                <a:latin typeface="Palatino Linotype" pitchFamily="18" charset="0"/>
              </a:rPr>
              <a:t>өткізу</a:t>
            </a:r>
            <a:r>
              <a:rPr lang="ru-RU" sz="2400" dirty="0">
                <a:latin typeface="Palatino Linotype" pitchFamily="18" charset="0"/>
              </a:rPr>
              <a:t> </a:t>
            </a:r>
            <a:r>
              <a:rPr lang="ru-RU" sz="2400" dirty="0" err="1">
                <a:latin typeface="Palatino Linotype" pitchFamily="18" charset="0"/>
              </a:rPr>
              <a:t>пункттерінің</a:t>
            </a:r>
            <a:r>
              <a:rPr lang="ru-RU" sz="2400" dirty="0">
                <a:latin typeface="Palatino Linotype" pitchFamily="18" charset="0"/>
              </a:rPr>
              <a:t> </a:t>
            </a:r>
            <a:r>
              <a:rPr lang="ru-RU" sz="2400" dirty="0" err="1">
                <a:latin typeface="Palatino Linotype" pitchFamily="18" charset="0"/>
              </a:rPr>
              <a:t>ғимаратына</a:t>
            </a:r>
            <a:r>
              <a:rPr lang="ru-RU" sz="2400" dirty="0">
                <a:latin typeface="Palatino Linotype" pitchFamily="18" charset="0"/>
              </a:rPr>
              <a:t> </a:t>
            </a:r>
            <a:r>
              <a:rPr lang="ru-RU" sz="2400" dirty="0" err="1">
                <a:latin typeface="Palatino Linotype" pitchFamily="18" charset="0"/>
              </a:rPr>
              <a:t>кіреберісте</a:t>
            </a:r>
            <a:r>
              <a:rPr lang="ru-RU" sz="2400" dirty="0">
                <a:latin typeface="Palatino Linotype" pitchFamily="18" charset="0"/>
              </a:rPr>
              <a:t>, </a:t>
            </a:r>
            <a:r>
              <a:rPr lang="ru-RU" sz="2400" dirty="0" err="1">
                <a:latin typeface="Palatino Linotype" pitchFamily="18" charset="0"/>
              </a:rPr>
              <a:t>металліздегіш</a:t>
            </a:r>
            <a:r>
              <a:rPr lang="ru-RU" sz="2400" dirty="0">
                <a:latin typeface="Palatino Linotype" pitchFamily="18" charset="0"/>
              </a:rPr>
              <a:t> </a:t>
            </a:r>
            <a:r>
              <a:rPr lang="ru-RU" sz="2400" dirty="0" err="1">
                <a:latin typeface="Palatino Linotype" pitchFamily="18" charset="0"/>
              </a:rPr>
              <a:t>құралды</a:t>
            </a:r>
            <a:r>
              <a:rPr lang="ru-RU" sz="2400" dirty="0">
                <a:latin typeface="Palatino Linotype" pitchFamily="18" charset="0"/>
              </a:rPr>
              <a:t> </a:t>
            </a:r>
            <a:r>
              <a:rPr lang="ru-RU" sz="2400" dirty="0" err="1">
                <a:latin typeface="Palatino Linotype" pitchFamily="18" charset="0"/>
              </a:rPr>
              <a:t>қолдану</a:t>
            </a:r>
            <a:r>
              <a:rPr lang="ru-RU" sz="2400" dirty="0">
                <a:latin typeface="Palatino Linotype" pitchFamily="18" charset="0"/>
              </a:rPr>
              <a:t> </a:t>
            </a:r>
            <a:r>
              <a:rPr lang="ru-RU" sz="2400" dirty="0" err="1">
                <a:latin typeface="Palatino Linotype" pitchFamily="18" charset="0"/>
              </a:rPr>
              <a:t>кезінде</a:t>
            </a:r>
            <a:r>
              <a:rPr lang="ru-RU" sz="2400" dirty="0">
                <a:latin typeface="Palatino Linotype" pitchFamily="18" charset="0"/>
              </a:rPr>
              <a:t>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тыйым</a:t>
            </a:r>
            <a:r>
              <a:rPr lang="ru-RU" sz="2400" dirty="0">
                <a:latin typeface="Palatino Linotype" pitchFamily="18" charset="0"/>
              </a:rPr>
              <a:t> </a:t>
            </a:r>
            <a:r>
              <a:rPr lang="ru-RU" sz="2400" dirty="0" err="1">
                <a:latin typeface="Palatino Linotype" pitchFamily="18" charset="0"/>
              </a:rPr>
              <a:t>салынған</a:t>
            </a:r>
            <a:r>
              <a:rPr lang="ru-RU" sz="2400" dirty="0">
                <a:latin typeface="Palatino Linotype" pitchFamily="18" charset="0"/>
              </a:rPr>
              <a:t> </a:t>
            </a:r>
            <a:r>
              <a:rPr lang="ru-RU" sz="2400" dirty="0" err="1">
                <a:latin typeface="Palatino Linotype" pitchFamily="18" charset="0"/>
              </a:rPr>
              <a:t>заты</a:t>
            </a:r>
            <a:r>
              <a:rPr lang="ru-RU" sz="2400" dirty="0">
                <a:latin typeface="Palatino Linotype" pitchFamily="18" charset="0"/>
              </a:rPr>
              <a:t> </a:t>
            </a:r>
            <a:r>
              <a:rPr lang="ru-RU" sz="2400" dirty="0" err="1">
                <a:latin typeface="Palatino Linotype" pitchFamily="18" charset="0"/>
              </a:rPr>
              <a:t>табылған</a:t>
            </a:r>
            <a:r>
              <a:rPr lang="ru-RU" sz="2400" dirty="0">
                <a:latin typeface="Palatino Linotype" pitchFamily="18" charset="0"/>
              </a:rPr>
              <a:t> </a:t>
            </a:r>
            <a:r>
              <a:rPr lang="ru-RU" sz="2400" dirty="0" err="1">
                <a:latin typeface="Palatino Linotype" pitchFamily="18" charset="0"/>
              </a:rPr>
              <a:t>түсушіні</a:t>
            </a:r>
            <a:r>
              <a:rPr lang="ru-RU" sz="2400" dirty="0">
                <a:latin typeface="Palatino Linotype" pitchFamily="18" charset="0"/>
              </a:rPr>
              <a:t> </a:t>
            </a:r>
            <a:r>
              <a:rPr lang="ru-RU" sz="2400" dirty="0" err="1">
                <a:latin typeface="Palatino Linotype" pitchFamily="18" charset="0"/>
              </a:rPr>
              <a:t>ғимараттан</a:t>
            </a:r>
            <a:r>
              <a:rPr lang="ru-RU" sz="2400" dirty="0">
                <a:latin typeface="Palatino Linotype" pitchFamily="18" charset="0"/>
              </a:rPr>
              <a:t> </a:t>
            </a:r>
            <a:r>
              <a:rPr lang="ru-RU" sz="2400" dirty="0" err="1">
                <a:latin typeface="Palatino Linotype" pitchFamily="18" charset="0"/>
              </a:rPr>
              <a:t>шығару</a:t>
            </a:r>
            <a:r>
              <a:rPr lang="ru-RU" sz="2400" dirty="0">
                <a:latin typeface="Palatino Linotype" pitchFamily="18" charset="0"/>
              </a:rPr>
              <a:t> </a:t>
            </a:r>
            <a:r>
              <a:rPr lang="ru-RU" sz="2400" dirty="0" err="1">
                <a:latin typeface="Palatino Linotype" pitchFamily="18" charset="0"/>
              </a:rPr>
              <a:t>туралы</a:t>
            </a:r>
            <a:r>
              <a:rPr lang="ru-RU" sz="2400" dirty="0">
                <a:latin typeface="Palatino Linotype" pitchFamily="18" charset="0"/>
              </a:rPr>
              <a:t>» Акт </a:t>
            </a:r>
            <a:r>
              <a:rPr lang="ru-RU" sz="2400" dirty="0" err="1">
                <a:latin typeface="Palatino Linotype" pitchFamily="18" charset="0"/>
              </a:rPr>
              <a:t>жасалады</a:t>
            </a:r>
            <a:r>
              <a:rPr lang="ru-RU" sz="2400" dirty="0">
                <a:latin typeface="Palatino Linotype" pitchFamily="18" charset="0"/>
              </a:rPr>
              <a:t>.</a:t>
            </a:r>
          </a:p>
          <a:p>
            <a:endParaRPr lang="ru-RU" sz="2400" dirty="0">
              <a:latin typeface="Palatino Linotype" pitchFamily="18" charset="0"/>
            </a:endParaRPr>
          </a:p>
          <a:p>
            <a:r>
              <a:rPr lang="kk-KZ" sz="2400" dirty="0">
                <a:latin typeface="Palatino Linotype" pitchFamily="18" charset="0"/>
              </a:rPr>
              <a:t>Тестілеу кезінде тыйым салынған зат қолдану немесе тәртіп сақтау ережесін бұзу фактісі анықталған жағдайда </a:t>
            </a:r>
            <a:r>
              <a:rPr lang="ru-RU" sz="2400" dirty="0">
                <a:latin typeface="Palatino Linotype" pitchFamily="18" charset="0"/>
              </a:rPr>
              <a:t>«</a:t>
            </a:r>
            <a:r>
              <a:rPr lang="kk-KZ" sz="2400" dirty="0">
                <a:latin typeface="Palatino Linotype" pitchFamily="18" charset="0"/>
              </a:rPr>
              <a:t>Аудиторияда тыйым салынған заттың тәркіленуі және тәртіп сақтау ережесін бұзған түсушіні аудиториядан шығару туралы» Акт жасалады.</a:t>
            </a:r>
            <a:endParaRPr lang="ru-RU" sz="2400" dirty="0">
              <a:latin typeface="Palatino Linotype" pitchFamily="18" charset="0"/>
            </a:endParaRPr>
          </a:p>
        </p:txBody>
      </p:sp>
    </p:spTree>
    <p:extLst>
      <p:ext uri="{BB962C8B-B14F-4D97-AF65-F5344CB8AC3E}">
        <p14:creationId xmlns:p14="http://schemas.microsoft.com/office/powerpoint/2010/main" xmlns="" val="70594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1270835" y="1053286"/>
            <a:ext cx="9650328" cy="4613010"/>
            <a:chOff x="-270324" y="935666"/>
            <a:chExt cx="9649072" cy="4614079"/>
          </a:xfrm>
        </p:grpSpPr>
        <p:sp>
          <p:nvSpPr>
            <p:cNvPr id="3" name="Прямоугольник 2">
              <a:extLst>
                <a:ext uri="{FF2B5EF4-FFF2-40B4-BE49-F238E27FC236}">
                  <a16:creationId xmlns:a16="http://schemas.microsoft.com/office/drawing/2014/main" xmlns="" id="{7F65CAB3-8DED-41AD-AF86-26CA05225718}"/>
                </a:ext>
              </a:extLst>
            </p:cNvPr>
            <p:cNvSpPr/>
            <p:nvPr/>
          </p:nvSpPr>
          <p:spPr>
            <a:xfrm>
              <a:off x="2970036" y="935666"/>
              <a:ext cx="3166731" cy="646331"/>
            </a:xfrm>
            <a:prstGeom prst="rect">
              <a:avLst/>
            </a:prstGeom>
            <a:noFill/>
            <a:ln>
              <a:noFill/>
            </a:ln>
          </p:spPr>
          <p:txBody>
            <a:bodyPr wrap="square">
              <a:spAutoFit/>
            </a:bodyPr>
            <a:lstStyle/>
            <a:p>
              <a:pPr algn="ctr" defTabSz="914310" hangingPunct="1">
                <a:defRPr sz="1862" b="0" i="0" u="none" strike="noStrike" kern="1200" spc="0" baseline="0">
                  <a:solidFill>
                    <a:prstClr val="black">
                      <a:lumMod val="65000"/>
                      <a:lumOff val="35000"/>
                    </a:prstClr>
                  </a:solidFill>
                  <a:latin typeface="+mn-lt"/>
                  <a:ea typeface="+mn-ea"/>
                  <a:cs typeface="+mn-cs"/>
                </a:defRPr>
              </a:pPr>
              <a:r>
                <a:rPr lang="ru-RU" sz="3600" b="1" kern="1200" dirty="0">
                  <a:solidFill>
                    <a:srgbClr val="C0504D">
                      <a:lumMod val="75000"/>
                    </a:srgbClr>
                  </a:solidFill>
                  <a:latin typeface="Arial" pitchFamily="34" charset="0"/>
                  <a:ea typeface="+mn-ea"/>
                  <a:cs typeface="Arial" pitchFamily="34" charset="0"/>
                </a:rPr>
                <a:t>АПЕЛЛЯЦИЯ</a:t>
              </a:r>
            </a:p>
          </p:txBody>
        </p:sp>
        <p:grpSp>
          <p:nvGrpSpPr>
            <p:cNvPr id="4" name="Группа 17"/>
            <p:cNvGrpSpPr/>
            <p:nvPr/>
          </p:nvGrpSpPr>
          <p:grpSpPr>
            <a:xfrm>
              <a:off x="-270324" y="3063382"/>
              <a:ext cx="9649072" cy="2486363"/>
              <a:chOff x="-324544" y="3063382"/>
              <a:chExt cx="9649072" cy="2486363"/>
            </a:xfrm>
          </p:grpSpPr>
          <p:sp>
            <p:nvSpPr>
              <p:cNvPr id="13" name="Скругленный прямоугольник 12">
                <a:extLst>
                  <a:ext uri="{FF2B5EF4-FFF2-40B4-BE49-F238E27FC236}">
                    <a16:creationId xmlns:a16="http://schemas.microsoft.com/office/drawing/2014/main" xmlns="" id="{C0489A6B-C36E-4660-A937-242551757631}"/>
                  </a:ext>
                </a:extLst>
              </p:cNvPr>
              <p:cNvSpPr/>
              <p:nvPr/>
            </p:nvSpPr>
            <p:spPr>
              <a:xfrm>
                <a:off x="4644008" y="3063382"/>
                <a:ext cx="4680520" cy="2486363"/>
              </a:xfrm>
              <a:prstGeom prst="roundRect">
                <a:avLst/>
              </a:prstGeom>
              <a:solidFill>
                <a:schemeClr val="bg1">
                  <a:lumMod val="95000"/>
                </a:schemeClr>
              </a:solidFill>
            </p:spPr>
            <p:txBody>
              <a:bodyPr wrap="square">
                <a:spAutoFit/>
              </a:bodyPr>
              <a:lstStyle/>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себептер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апелляцияға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өтінішті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түсуші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тестілеу</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кезінде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береді</a:t>
                </a:r>
                <a:r>
                  <a:rPr lang="ru-RU"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Түсуші</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тапсырмасының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шартында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анықтауға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қажетті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фрагменттің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мәтін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сызбалар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суреттер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кестелер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жоқтығын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жағдайда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экрандағы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апелляция» </a:t>
                </a:r>
                <a:r>
                  <a:rPr lang="ru-RU" sz="1400" kern="1200" dirty="0" err="1">
                    <a:solidFill>
                      <a:srgbClr val="1F497D"/>
                    </a:solidFill>
                    <a:latin typeface="Arial" pitchFamily="34" charset="0"/>
                    <a:ea typeface="+mn-ea"/>
                    <a:cs typeface="Arial" pitchFamily="34" charset="0"/>
                  </a:rPr>
                  <a:t>қосымшасына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белгі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қояды</a:t>
                </a:r>
                <a:r>
                  <a:rPr lang="ru-RU"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себептерге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байланысты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берген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кезде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бағдарлама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қатені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анықтайды</a:t>
                </a:r>
                <a:r>
                  <a:rPr lang="ru-RU" sz="1400" kern="1200" dirty="0">
                    <a:solidFill>
                      <a:srgbClr val="1F497D"/>
                    </a:solidFill>
                    <a:latin typeface="Arial" pitchFamily="34" charset="0"/>
                    <a:ea typeface="+mn-ea"/>
                    <a:cs typeface="Arial" pitchFamily="34" charset="0"/>
                  </a:rPr>
                  <a:t> (скриншот </a:t>
                </a:r>
                <a:r>
                  <a:rPr lang="ru-RU" sz="1400" kern="1200" dirty="0" err="1">
                    <a:solidFill>
                      <a:srgbClr val="1F497D"/>
                    </a:solidFill>
                    <a:latin typeface="Arial" pitchFamily="34" charset="0"/>
                    <a:ea typeface="+mn-ea"/>
                    <a:cs typeface="Arial" pitchFamily="34" charset="0"/>
                  </a:rPr>
                  <a:t>жасайды</a:t>
                </a:r>
                <a:r>
                  <a:rPr lang="ru-RU" sz="1400" kern="1200" dirty="0">
                    <a:solidFill>
                      <a:srgbClr val="1F497D"/>
                    </a:solidFill>
                    <a:latin typeface="Arial" pitchFamily="34" charset="0"/>
                    <a:ea typeface="+mn-ea"/>
                    <a:cs typeface="Arial" pitchFamily="34" charset="0"/>
                  </a:rPr>
                  <a:t>).</a:t>
                </a:r>
              </a:p>
            </p:txBody>
          </p:sp>
          <p:sp>
            <p:nvSpPr>
              <p:cNvPr id="14" name="Скругленный прямоугольник 13">
                <a:extLst>
                  <a:ext uri="{FF2B5EF4-FFF2-40B4-BE49-F238E27FC236}">
                    <a16:creationId xmlns:a16="http://schemas.microsoft.com/office/drawing/2014/main" xmlns="" id="{C0489A6B-C36E-4660-A937-242551757631}"/>
                  </a:ext>
                </a:extLst>
              </p:cNvPr>
              <p:cNvSpPr/>
              <p:nvPr/>
            </p:nvSpPr>
            <p:spPr>
              <a:xfrm>
                <a:off x="-324544" y="3063382"/>
                <a:ext cx="4680000" cy="2486363"/>
              </a:xfrm>
              <a:prstGeom prst="roundRect">
                <a:avLst/>
              </a:prstGeom>
              <a:solidFill>
                <a:schemeClr val="bg1">
                  <a:lumMod val="95000"/>
                </a:schemeClr>
              </a:solidFill>
            </p:spPr>
            <p:txBody>
              <a:bodyPr wrap="square">
                <a:spAutoFit/>
              </a:bodyPr>
              <a:lstStyle/>
              <a:p>
                <a:pPr marL="171450" indent="-171450" algn="just" defTabSz="914310" hangingPunct="1">
                  <a:buFont typeface="Wingdings" panose="05000000000000000000" pitchFamily="2" charset="2"/>
                  <a:buChar char="v"/>
                </a:pPr>
                <a:r>
                  <a:rPr lang="ru-RU" sz="1400" kern="1200" dirty="0">
                    <a:solidFill>
                      <a:srgbClr val="1F497D"/>
                    </a:solidFill>
                    <a:latin typeface="Arial" pitchFamily="34" charset="0"/>
                    <a:ea typeface="+mn-ea"/>
                    <a:cs typeface="Arial" pitchFamily="34" charset="0"/>
                  </a:rPr>
                  <a:t>Тест </a:t>
                </a:r>
                <a:r>
                  <a:rPr lang="ru-RU" sz="1400" kern="1200" dirty="0" err="1">
                    <a:solidFill>
                      <a:srgbClr val="1F497D"/>
                    </a:solidFill>
                    <a:latin typeface="Arial" pitchFamily="34" charset="0"/>
                    <a:ea typeface="+mn-ea"/>
                    <a:cs typeface="Arial" pitchFamily="34" charset="0"/>
                  </a:rPr>
                  <a:t>тапсырмаларының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мазмұны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апелляция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жауаптар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кодымен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сәйкес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келмеген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болмаған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таңдауға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арналған</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тапсырмаларында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бірден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көп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болған</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тапсырмасы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құрылмаған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жағдайларда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қарастырылады</a:t>
                </a:r>
                <a:r>
                  <a:rPr lang="kk-KZ"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Апелляцияға</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тапсырмаларының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мазмұны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тестілеу</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аяқталғаннан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кейін</a:t>
                </a:r>
                <a:r>
                  <a:rPr lang="ru-RU" sz="1400" kern="1200" dirty="0">
                    <a:solidFill>
                      <a:srgbClr val="1F497D"/>
                    </a:solidFill>
                    <a:latin typeface="Arial" pitchFamily="34" charset="0"/>
                    <a:ea typeface="+mn-ea"/>
                    <a:cs typeface="Arial" pitchFamily="34" charset="0"/>
                  </a:rPr>
                  <a:t> 30 минут </a:t>
                </a:r>
                <a:r>
                  <a:rPr lang="ru-RU" sz="1400" kern="1200" dirty="0" err="1">
                    <a:solidFill>
                      <a:srgbClr val="1F497D"/>
                    </a:solidFill>
                    <a:latin typeface="Arial" pitchFamily="34" charset="0"/>
                    <a:ea typeface="+mn-ea"/>
                    <a:cs typeface="Arial" pitchFamily="34" charset="0"/>
                  </a:rPr>
                  <a:t>аралығында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беріледі</a:t>
                </a:r>
                <a:r>
                  <a:rPr lang="ru-RU" sz="1400" kern="1200" dirty="0">
                    <a:solidFill>
                      <a:srgbClr val="1F497D"/>
                    </a:solidFill>
                    <a:latin typeface="Arial" pitchFamily="34" charset="0"/>
                    <a:ea typeface="+mn-ea"/>
                    <a:cs typeface="Arial" pitchFamily="34" charset="0"/>
                  </a:rPr>
                  <a:t>. </a:t>
                </a:r>
                <a:endParaRPr lang="kk-KZ" sz="1400" kern="1200" dirty="0">
                  <a:solidFill>
                    <a:srgbClr val="1F497D"/>
                  </a:solidFill>
                  <a:latin typeface="Arial" pitchFamily="34" charset="0"/>
                  <a:ea typeface="+mn-ea"/>
                  <a:cs typeface="Arial" pitchFamily="34" charset="0"/>
                </a:endParaRPr>
              </a:p>
            </p:txBody>
          </p:sp>
        </p:grpSp>
        <p:grpSp>
          <p:nvGrpSpPr>
            <p:cNvPr id="5" name="Группа 6"/>
            <p:cNvGrpSpPr/>
            <p:nvPr/>
          </p:nvGrpSpPr>
          <p:grpSpPr>
            <a:xfrm>
              <a:off x="377748" y="2089535"/>
              <a:ext cx="8280921" cy="646481"/>
              <a:chOff x="216289" y="2089535"/>
              <a:chExt cx="8280921" cy="646481"/>
            </a:xfrm>
          </p:grpSpPr>
          <p:sp>
            <p:nvSpPr>
              <p:cNvPr id="11" name="Прямоугольник 10">
                <a:extLst>
                  <a:ext uri="{FF2B5EF4-FFF2-40B4-BE49-F238E27FC236}">
                    <a16:creationId xmlns:a16="http://schemas.microsoft.com/office/drawing/2014/main" xmlns="" id="{C0489A6B-C36E-4660-A937-242551757631}"/>
                  </a:ext>
                </a:extLst>
              </p:cNvPr>
              <p:cNvSpPr/>
              <p:nvPr/>
            </p:nvSpPr>
            <p:spPr>
              <a:xfrm>
                <a:off x="216289" y="2089535"/>
                <a:ext cx="3662768" cy="646481"/>
              </a:xfrm>
              <a:prstGeom prst="rect">
                <a:avLst/>
              </a:prstGeom>
              <a:solidFill>
                <a:schemeClr val="tx2">
                  <a:lumMod val="60000"/>
                  <a:lumOff val="40000"/>
                </a:schemeClr>
              </a:solidFill>
            </p:spPr>
            <p:txBody>
              <a:bodyPr wrap="square">
                <a:spAutoFit/>
              </a:bodyPr>
              <a:lstStyle/>
              <a:p>
                <a:pPr algn="ctr" defTabSz="914310" hangingPunct="1"/>
                <a:r>
                  <a:rPr lang="kk-KZ" b="1" kern="1200" dirty="0">
                    <a:solidFill>
                      <a:prstClr val="white"/>
                    </a:solidFill>
                    <a:latin typeface="Arial" pitchFamily="34" charset="0"/>
                    <a:ea typeface="+mn-ea"/>
                    <a:cs typeface="Arial" pitchFamily="34" charset="0"/>
                  </a:rPr>
                  <a:t>ТЕСТ ТАПСЫРМАЛАРЫНЫҢ МАЗМҰНЫ БОЙЫНША</a:t>
                </a:r>
                <a:endParaRPr lang="ru-RU" b="1" kern="1200" dirty="0">
                  <a:solidFill>
                    <a:prstClr val="white"/>
                  </a:solidFill>
                  <a:latin typeface="Arial" pitchFamily="34" charset="0"/>
                  <a:ea typeface="+mn-ea"/>
                  <a:cs typeface="Arial" pitchFamily="34" charset="0"/>
                </a:endParaRPr>
              </a:p>
            </p:txBody>
          </p:sp>
          <p:sp>
            <p:nvSpPr>
              <p:cNvPr id="12" name="Прямоугольник 11">
                <a:extLst>
                  <a:ext uri="{FF2B5EF4-FFF2-40B4-BE49-F238E27FC236}">
                    <a16:creationId xmlns:a16="http://schemas.microsoft.com/office/drawing/2014/main" xmlns="" id="{C0489A6B-C36E-4660-A937-242551757631}"/>
                  </a:ext>
                </a:extLst>
              </p:cNvPr>
              <p:cNvSpPr/>
              <p:nvPr/>
            </p:nvSpPr>
            <p:spPr>
              <a:xfrm>
                <a:off x="4870016" y="2089535"/>
                <a:ext cx="3627194" cy="646481"/>
              </a:xfrm>
              <a:prstGeom prst="rect">
                <a:avLst/>
              </a:prstGeom>
              <a:solidFill>
                <a:schemeClr val="tx2">
                  <a:lumMod val="60000"/>
                  <a:lumOff val="40000"/>
                </a:schemeClr>
              </a:solidFill>
            </p:spPr>
            <p:txBody>
              <a:bodyPr wrap="square">
                <a:spAutoFit/>
              </a:bodyPr>
              <a:lstStyle/>
              <a:p>
                <a:pPr algn="ctr" defTabSz="914310" hangingPunct="1"/>
                <a:r>
                  <a:rPr lang="kk-KZ" b="1" kern="1200" dirty="0">
                    <a:solidFill>
                      <a:prstClr val="white"/>
                    </a:solidFill>
                    <a:latin typeface="Arial" pitchFamily="34" charset="0"/>
                    <a:ea typeface="+mn-ea"/>
                    <a:cs typeface="Arial" pitchFamily="34" charset="0"/>
                  </a:rPr>
                  <a:t>ТЕХНИКАЛЫҚ СЕБЕП БОЙЫНША</a:t>
                </a:r>
                <a:endParaRPr lang="ru-RU" b="1" kern="1200" dirty="0">
                  <a:solidFill>
                    <a:prstClr val="white"/>
                  </a:solidFill>
                  <a:latin typeface="Arial" pitchFamily="34" charset="0"/>
                  <a:ea typeface="+mn-ea"/>
                  <a:cs typeface="Arial" pitchFamily="34" charset="0"/>
                </a:endParaRPr>
              </a:p>
            </p:txBody>
          </p:sp>
        </p:grpSp>
        <p:grpSp>
          <p:nvGrpSpPr>
            <p:cNvPr id="6" name="Группа 15"/>
            <p:cNvGrpSpPr/>
            <p:nvPr/>
          </p:nvGrpSpPr>
          <p:grpSpPr>
            <a:xfrm>
              <a:off x="3370139" y="1582031"/>
              <a:ext cx="2403722" cy="361747"/>
              <a:chOff x="3424439" y="1582031"/>
              <a:chExt cx="2403722" cy="361747"/>
            </a:xfrm>
          </p:grpSpPr>
          <p:cxnSp>
            <p:nvCxnSpPr>
              <p:cNvPr id="9" name="Прямая со стрелкой 8"/>
              <p:cNvCxnSpPr/>
              <p:nvPr/>
            </p:nvCxnSpPr>
            <p:spPr>
              <a:xfrm rot="16200000" flipH="1" flipV="1">
                <a:off x="3402264" y="1604206"/>
                <a:ext cx="361747" cy="31739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5480122" y="1607006"/>
                <a:ext cx="348039" cy="33677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
          <p:nvSpPr>
            <p:cNvPr id="7" name="Трапеция 6"/>
            <p:cNvSpPr/>
            <p:nvPr/>
          </p:nvSpPr>
          <p:spPr>
            <a:xfrm>
              <a:off x="2843807" y="2807876"/>
              <a:ext cx="432048" cy="216022"/>
            </a:xfrm>
            <a:prstGeom prst="trapezoid">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ru-RU" sz="2800" kern="1200">
                <a:solidFill>
                  <a:prstClr val="white"/>
                </a:solidFill>
                <a:latin typeface="Arial" pitchFamily="34" charset="0"/>
                <a:cs typeface="Arial" pitchFamily="34" charset="0"/>
              </a:endParaRPr>
            </a:p>
          </p:txBody>
        </p:sp>
        <p:sp>
          <p:nvSpPr>
            <p:cNvPr id="8" name="Трапеция 7"/>
            <p:cNvSpPr/>
            <p:nvPr/>
          </p:nvSpPr>
          <p:spPr>
            <a:xfrm>
              <a:off x="5868144" y="2807876"/>
              <a:ext cx="432048" cy="216022"/>
            </a:xfrm>
            <a:prstGeom prst="trapezoid">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ru-RU" sz="2800" kern="1200">
                <a:solidFill>
                  <a:prstClr val="white"/>
                </a:solidFill>
                <a:latin typeface="Arial" pitchFamily="34" charset="0"/>
                <a:cs typeface="Arial" pitchFamily="34" charset="0"/>
              </a:endParaRPr>
            </a:p>
          </p:txBody>
        </p:sp>
      </p:grpSp>
      <p:sp>
        <p:nvSpPr>
          <p:cNvPr id="15" name="Прямоугольник 14"/>
          <p:cNvSpPr/>
          <p:nvPr/>
        </p:nvSpPr>
        <p:spPr>
          <a:xfrm>
            <a:off x="4"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ЕДИНОЕ НАЦИОНАЛЬНОЕ ТЕСТИРОВАНИЕ</a:t>
            </a:r>
          </a:p>
        </p:txBody>
      </p:sp>
      <p:sp>
        <p:nvSpPr>
          <p:cNvPr id="16" name="Прямоугольник 15"/>
          <p:cNvSpPr/>
          <p:nvPr/>
        </p:nvSpPr>
        <p:spPr>
          <a:xfrm>
            <a:off x="1446663" y="5942547"/>
            <a:ext cx="9376012" cy="646331"/>
          </a:xfrm>
          <a:prstGeom prst="rect">
            <a:avLst/>
          </a:prstGeom>
        </p:spPr>
        <p:txBody>
          <a:bodyPr wrap="square">
            <a:spAutoFit/>
          </a:bodyPr>
          <a:lstStyle/>
          <a:p>
            <a:pPr algn="ctr" defTabSz="914310" hangingPunct="1"/>
            <a:r>
              <a:rPr lang="ru-RU" kern="1200" dirty="0" err="1">
                <a:solidFill>
                  <a:srgbClr val="1F497D"/>
                </a:solidFill>
                <a:latin typeface="Arial" pitchFamily="34" charset="0"/>
                <a:cs typeface="Arial" pitchFamily="34" charset="0"/>
              </a:rPr>
              <a:t>Бағдарламаның</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тоқтап</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қалуымен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немесе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істен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шығуымен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байланысты</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жағдай</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туындаған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кезде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міндетті</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түрде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тиісті</a:t>
            </a:r>
            <a:r>
              <a:rPr lang="ru-RU" kern="1200" dirty="0">
                <a:solidFill>
                  <a:srgbClr val="1F497D"/>
                </a:solidFill>
                <a:latin typeface="Arial" pitchFamily="34" charset="0"/>
                <a:cs typeface="Arial" pitchFamily="34" charset="0"/>
              </a:rPr>
              <a:t> акт </a:t>
            </a:r>
            <a:r>
              <a:rPr lang="ru-RU" kern="1200" dirty="0" err="1">
                <a:solidFill>
                  <a:srgbClr val="1F497D"/>
                </a:solidFill>
                <a:latin typeface="Arial" pitchFamily="34" charset="0"/>
                <a:cs typeface="Arial" pitchFamily="34" charset="0"/>
              </a:rPr>
              <a:t>жасалынады</a:t>
            </a:r>
            <a:r>
              <a:rPr lang="ru-RU" kern="1200" dirty="0">
                <a:solidFill>
                  <a:srgbClr val="1F497D"/>
                </a:solidFill>
                <a:latin typeface="Arial" pitchFamily="34" charset="0"/>
                <a:cs typeface="Arial" pitchFamily="34" charset="0"/>
              </a:rPr>
              <a:t>.</a:t>
            </a:r>
          </a:p>
        </p:txBody>
      </p:sp>
    </p:spTree>
    <p:extLst>
      <p:ext uri="{BB962C8B-B14F-4D97-AF65-F5344CB8AC3E}">
        <p14:creationId xmlns:p14="http://schemas.microsoft.com/office/powerpoint/2010/main" xmlns="" val="832522996"/>
      </p:ext>
    </p:extLst>
  </p:cSld>
  <p:clrMapOvr>
    <a:masterClrMapping/>
  </p:clrMapOvr>
</p:sld>
</file>

<file path=ppt/theme/theme1.xml><?xml version="1.0" encoding="utf-8"?>
<a:theme xmlns:a="http://schemas.openxmlformats.org/drawingml/2006/main" name="Тема Office">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Воздушный поток">
  <a:themeElements>
    <a:clrScheme name="Воздушный поток">
      <a:dk1>
        <a:srgbClr val="000000"/>
      </a:dk1>
      <a:lt1>
        <a:srgbClr val="FFFFFF"/>
      </a:lt1>
      <a:dk2>
        <a:srgbClr val="A7A7A7"/>
      </a:dk2>
      <a:lt2>
        <a:srgbClr val="535353"/>
      </a:lt2>
      <a:accent1>
        <a:srgbClr val="4E67C8"/>
      </a:accent1>
      <a:accent2>
        <a:srgbClr val="5ECCF3"/>
      </a:accent2>
      <a:accent3>
        <a:srgbClr val="A7EA52"/>
      </a:accent3>
      <a:accent4>
        <a:srgbClr val="5DCEAF"/>
      </a:accent4>
      <a:accent5>
        <a:srgbClr val="FF8021"/>
      </a:accent5>
      <a:accent6>
        <a:srgbClr val="F14124"/>
      </a:accent6>
      <a:hlink>
        <a:srgbClr val="0000FF"/>
      </a:hlink>
      <a:folHlink>
        <a:srgbClr val="FF00FF"/>
      </a:folHlink>
    </a:clrScheme>
    <a:fontScheme name="Воздушный поток">
      <a:majorFont>
        <a:latin typeface="Helvetica"/>
        <a:ea typeface="Helvetica"/>
        <a:cs typeface="Helvetica"/>
      </a:majorFont>
      <a:minorFont>
        <a:latin typeface="Calibri"/>
        <a:ea typeface="Calibri"/>
        <a:cs typeface="Calibri"/>
      </a:minorFont>
    </a:fontScheme>
    <a:fmtScheme name="Воздушный поток">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2984" dir="5400000" rotWithShape="0">
              <a:srgbClr val="000000">
                <a:alpha val="45000"/>
              </a:srgbClr>
            </a:outerShdw>
          </a:effectLst>
        </a:effectStyle>
        <a:effectStyle>
          <a:effectLst>
            <a:outerShdw blurRad="38100" dist="22984" dir="5400000" rotWithShape="0">
              <a:srgbClr val="000000">
                <a:alpha val="45000"/>
              </a:srgbClr>
            </a:outerShdw>
          </a:effectLst>
        </a:effectStyle>
        <a:effectStyle>
          <a:effectLst>
            <a:outerShdw blurRad="63500" dist="50800" dir="5400000" rotWithShape="0">
              <a:srgbClr val="000000">
                <a:alpha val="2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rgbClr val="293E8E"/>
          </a:solidFill>
          <a:prstDash val="solid"/>
          <a:round/>
        </a:ln>
        <a:effectLst>
          <a:outerShdw blurRad="38100" dist="22984"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flat">
          <a:solidFill>
            <a:srgbClr val="293E8E"/>
          </a:solidFill>
          <a:prstDash val="solid"/>
          <a:round/>
        </a:ln>
        <a:effectLst>
          <a:outerShdw blurRad="63500" dist="50800" dir="5400000" rotWithShape="0">
            <a:srgbClr val="000000">
              <a:alpha val="2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649</TotalTime>
  <Words>1662</Words>
  <Application>Microsoft Office PowerPoint</Application>
  <PresentationFormat>Произвольный</PresentationFormat>
  <Paragraphs>181</Paragraphs>
  <Slides>17</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17</vt:i4>
      </vt:variant>
    </vt:vector>
  </HeadingPairs>
  <TitlesOfParts>
    <vt:vector size="20" baseType="lpstr">
      <vt:lpstr>Тема Office</vt:lpstr>
      <vt:lpstr>1_Тема Office</vt:lpstr>
      <vt:lpstr>2_Тема Office</vt:lpstr>
      <vt:lpstr>Слайд 1</vt:lpstr>
      <vt:lpstr>Слайд 2</vt:lpstr>
      <vt:lpstr>Слайд 3</vt:lpstr>
      <vt:lpstr>Слайд 4</vt:lpstr>
      <vt:lpstr>Слайд 5</vt:lpstr>
      <vt:lpstr>«U-Future» қызметкерлерімен бірлесіп тестілеуге дайындықты тексеру </vt:lpstr>
      <vt:lpstr>Тестілеу администраторлары тобының жетекшісінің міндеттері</vt:lpstr>
      <vt:lpstr>ҚР БҒМ БҒССҚК және ҚР БҒМ БҒССҚК БССҚД мен «Адалдық алаңы» жобалық кеңсесі өкілдері мен арнайы мониторингтік топ мүшелері қатарынан құрылған бақылаушылар </vt:lpstr>
      <vt:lpstr>Ғимаратқа кіргізу тәртібі</vt:lpstr>
      <vt:lpstr>Слайд 10</vt:lpstr>
      <vt:lpstr>Слайд 11</vt:lpstr>
      <vt:lpstr>Слайд 12</vt:lpstr>
      <vt:lpstr>Слайд 13</vt:lpstr>
      <vt:lpstr>Слайд 14</vt:lpstr>
      <vt:lpstr>Слайд 15</vt:lpstr>
      <vt:lpstr>Тестілеуден шығару актілері</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user</cp:lastModifiedBy>
  <cp:revision>58</cp:revision>
  <cp:lastPrinted>2021-03-05T13:32:51Z</cp:lastPrinted>
  <dcterms:modified xsi:type="dcterms:W3CDTF">2021-03-17T03:56:21Z</dcterms:modified>
</cp:coreProperties>
</file>